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61" r:id="rId2"/>
    <p:sldId id="394" r:id="rId3"/>
    <p:sldId id="367" r:id="rId4"/>
    <p:sldId id="369" r:id="rId5"/>
    <p:sldId id="368" r:id="rId6"/>
    <p:sldId id="370" r:id="rId7"/>
    <p:sldId id="257" r:id="rId8"/>
    <p:sldId id="259" r:id="rId9"/>
    <p:sldId id="262" r:id="rId10"/>
    <p:sldId id="263" r:id="rId11"/>
    <p:sldId id="264" r:id="rId12"/>
    <p:sldId id="265" r:id="rId13"/>
    <p:sldId id="266" r:id="rId14"/>
    <p:sldId id="279" r:id="rId15"/>
    <p:sldId id="268" r:id="rId16"/>
    <p:sldId id="280" r:id="rId17"/>
    <p:sldId id="282" r:id="rId18"/>
    <p:sldId id="281" r:id="rId19"/>
    <p:sldId id="395" r:id="rId20"/>
    <p:sldId id="410" r:id="rId21"/>
    <p:sldId id="396" r:id="rId22"/>
    <p:sldId id="283" r:id="rId23"/>
    <p:sldId id="284" r:id="rId24"/>
    <p:sldId id="285" r:id="rId25"/>
    <p:sldId id="411" r:id="rId26"/>
    <p:sldId id="270" r:id="rId27"/>
    <p:sldId id="402" r:id="rId28"/>
    <p:sldId id="408" r:id="rId29"/>
    <p:sldId id="409" r:id="rId30"/>
    <p:sldId id="399" r:id="rId31"/>
    <p:sldId id="403" r:id="rId32"/>
    <p:sldId id="398" r:id="rId33"/>
    <p:sldId id="407" r:id="rId34"/>
    <p:sldId id="404" r:id="rId35"/>
    <p:sldId id="405" r:id="rId36"/>
    <p:sldId id="406" r:id="rId37"/>
    <p:sldId id="400" r:id="rId38"/>
  </p:sldIdLst>
  <p:sldSz cx="10691813" cy="7559675"/>
  <p:notesSz cx="6858000" cy="9144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AAF7"/>
    <a:srgbClr val="1A3177"/>
    <a:srgbClr val="4BABF8"/>
    <a:srgbClr val="F9D831"/>
    <a:srgbClr val="B2CCFC"/>
    <a:srgbClr val="BAD2FC"/>
    <a:srgbClr val="CFDFFD"/>
    <a:srgbClr val="BBE5FE"/>
    <a:srgbClr val="C0D5FC"/>
    <a:srgbClr val="98D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294" autoAdjust="0"/>
  </p:normalViewPr>
  <p:slideViewPr>
    <p:cSldViewPr snapToGrid="0">
      <p:cViewPr varScale="1">
        <p:scale>
          <a:sx n="92" d="100"/>
          <a:sy n="92" d="100"/>
        </p:scale>
        <p:origin x="17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759927-AD18-4374-B264-56F3E70DA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02183-8FC1-4CF5-97D0-85C84E595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3BD6-4796-4EC7-A3A9-7896D9AFDFF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E5B95-D62C-418F-84A8-72F09EF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7F868-D033-4371-8671-4386A81A0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DDC3-13B7-4C46-870C-B7A6CC386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8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CB43-7991-4A84-ACEB-260C0697A7BB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6607B-1009-4CD4-9315-6782B9064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75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59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11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068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68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AF062-9DED-E3B6-A2DD-85392514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95A13C-35F3-FDDA-4B08-7E18A2C0A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5C6CC1-F3C6-5559-7019-34CEBE465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AC375-5115-DBFA-3FD2-38928DD35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933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5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09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531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977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17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38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634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07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26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35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26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84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16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242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517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07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5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28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07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8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566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85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78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22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38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3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CD41-5A5B-4B12-86B2-01267697FD76}"/>
              </a:ext>
            </a:extLst>
          </p:cNvPr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6972E-82EE-4497-8A72-264B1363482B}"/>
              </a:ext>
            </a:extLst>
          </p:cNvPr>
          <p:cNvSpPr txBox="1"/>
          <p:nvPr/>
        </p:nvSpPr>
        <p:spPr>
          <a:xfrm>
            <a:off x="694813" y="2329092"/>
            <a:ext cx="78724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딥러닝 이미지 예측</a:t>
            </a:r>
            <a:endParaRPr lang="en-US" altLang="ko-KR" sz="6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0FDB-D4E0-40D0-8807-FD6643046FB5}"/>
              </a:ext>
            </a:extLst>
          </p:cNvPr>
          <p:cNvGrpSpPr/>
          <p:nvPr/>
        </p:nvGrpSpPr>
        <p:grpSpPr>
          <a:xfrm>
            <a:off x="694813" y="1188462"/>
            <a:ext cx="3957019" cy="884948"/>
            <a:chOff x="694813" y="1188462"/>
            <a:chExt cx="3957019" cy="8849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477138-6F64-4213-852F-C76F8E8A827E}"/>
                </a:ext>
              </a:extLst>
            </p:cNvPr>
            <p:cNvSpPr txBox="1"/>
            <p:nvPr/>
          </p:nvSpPr>
          <p:spPr>
            <a:xfrm>
              <a:off x="694813" y="1350135"/>
              <a:ext cx="3957019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꿈과 현실을 </a:t>
              </a:r>
              <a:r>
                <a:rPr lang="en-US" altLang="ko-KR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IT</a:t>
              </a:r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164FC-299F-47D0-91BB-A25F65176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36" t="-24688" r="34507" b="-51176"/>
            <a:stretch/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8B7010-4719-43F4-868C-B7C9237BE443}"/>
              </a:ext>
            </a:extLst>
          </p:cNvPr>
          <p:cNvSpPr txBox="1"/>
          <p:nvPr/>
        </p:nvSpPr>
        <p:spPr>
          <a:xfrm>
            <a:off x="713863" y="4714266"/>
            <a:ext cx="353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2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에이블</a:t>
            </a:r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이영진 대표</a:t>
            </a:r>
          </a:p>
        </p:txBody>
      </p:sp>
    </p:spTree>
    <p:extLst>
      <p:ext uri="{BB962C8B-B14F-4D97-AF65-F5344CB8AC3E}">
        <p14:creationId xmlns:p14="http://schemas.microsoft.com/office/powerpoint/2010/main" val="229358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024760-27EE-433F-A149-3979B734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82" y="2182523"/>
            <a:ext cx="7200498" cy="2071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70F803-5E3E-4864-8874-35256563CA3E}"/>
              </a:ext>
            </a:extLst>
          </p:cNvPr>
          <p:cNvSpPr/>
          <p:nvPr/>
        </p:nvSpPr>
        <p:spPr>
          <a:xfrm>
            <a:off x="2694547" y="3054416"/>
            <a:ext cx="4092337" cy="328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BEB19DA-6EAE-4658-B6F2-DE307821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382" y="4403829"/>
            <a:ext cx="7200498" cy="280977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2F5B43-7362-4BDA-80E4-D99E44E85790}"/>
              </a:ext>
            </a:extLst>
          </p:cNvPr>
          <p:cNvSpPr/>
          <p:nvPr/>
        </p:nvSpPr>
        <p:spPr>
          <a:xfrm>
            <a:off x="1398543" y="4497249"/>
            <a:ext cx="501377" cy="328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50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27B7B1-BF63-4B91-A7AC-A8DAF6A08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9" y="1928149"/>
            <a:ext cx="10310178" cy="447633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11E574-3BEC-41B9-BD1E-DEE000264637}"/>
              </a:ext>
            </a:extLst>
          </p:cNvPr>
          <p:cNvSpPr/>
          <p:nvPr/>
        </p:nvSpPr>
        <p:spPr>
          <a:xfrm>
            <a:off x="1011013" y="2675571"/>
            <a:ext cx="1427387" cy="328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038029-7606-4655-8A08-C2025EEEF870}"/>
              </a:ext>
            </a:extLst>
          </p:cNvPr>
          <p:cNvSpPr txBox="1"/>
          <p:nvPr/>
        </p:nvSpPr>
        <p:spPr>
          <a:xfrm>
            <a:off x="2733040" y="2645091"/>
            <a:ext cx="162560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제목 변경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5C7349-31EE-4415-A0A8-B3E3A649FCCD}"/>
              </a:ext>
            </a:extLst>
          </p:cNvPr>
          <p:cNvSpPr/>
          <p:nvPr/>
        </p:nvSpPr>
        <p:spPr>
          <a:xfrm>
            <a:off x="646615" y="3751046"/>
            <a:ext cx="9635305" cy="393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B123B4-2D49-465B-8639-80B1354CEF7A}"/>
              </a:ext>
            </a:extLst>
          </p:cNvPr>
          <p:cNvSpPr txBox="1"/>
          <p:nvPr/>
        </p:nvSpPr>
        <p:spPr>
          <a:xfrm>
            <a:off x="801298" y="5648960"/>
            <a:ext cx="9175822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주피터 노트북 확장자</a:t>
            </a:r>
            <a:endParaRPr lang="en-US" altLang="ko-KR" dirty="0"/>
          </a:p>
          <a:p>
            <a:r>
              <a:rPr lang="ko-KR" altLang="en-US" dirty="0"/>
              <a:t>셀 구간으로 구간 마다 독립적 실행 가능</a:t>
            </a:r>
            <a:endParaRPr lang="en-US" altLang="ko-KR" dirty="0"/>
          </a:p>
          <a:p>
            <a:r>
              <a:rPr lang="en-US" altLang="ko-KR" dirty="0"/>
              <a:t>Enter , Shift +Enter </a:t>
            </a:r>
            <a:r>
              <a:rPr lang="ko-KR" altLang="en-US" dirty="0"/>
              <a:t>에 따라 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451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9720AD-C2E7-40BD-AFDE-E05216DB7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41" y="2188465"/>
            <a:ext cx="3745548" cy="48066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0A708E-776F-4AFD-84F3-0955AE93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862" y="2114381"/>
            <a:ext cx="4704218" cy="26146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2D2FA5-315B-4B02-85B8-584C5EEBC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920" y="5013502"/>
            <a:ext cx="4226559" cy="227305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A61EA6-FED5-42EB-8BBE-6DFF00D027C6}"/>
              </a:ext>
            </a:extLst>
          </p:cNvPr>
          <p:cNvSpPr/>
          <p:nvPr/>
        </p:nvSpPr>
        <p:spPr>
          <a:xfrm>
            <a:off x="448039" y="3986211"/>
            <a:ext cx="1427387" cy="328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A96452-55A7-4BF3-98FB-C2D8C322D012}"/>
              </a:ext>
            </a:extLst>
          </p:cNvPr>
          <p:cNvSpPr/>
          <p:nvPr/>
        </p:nvSpPr>
        <p:spPr>
          <a:xfrm>
            <a:off x="5883639" y="2951407"/>
            <a:ext cx="1157241" cy="1220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DBCF74-F515-4561-A7DF-085ADB7CC4FA}"/>
              </a:ext>
            </a:extLst>
          </p:cNvPr>
          <p:cNvSpPr/>
          <p:nvPr/>
        </p:nvSpPr>
        <p:spPr>
          <a:xfrm>
            <a:off x="6300199" y="6664960"/>
            <a:ext cx="1197881" cy="330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80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89BB53-410C-406A-9B98-CBC6AF419712}"/>
              </a:ext>
            </a:extLst>
          </p:cNvPr>
          <p:cNvGrpSpPr/>
          <p:nvPr/>
        </p:nvGrpSpPr>
        <p:grpSpPr>
          <a:xfrm>
            <a:off x="1204981" y="2090655"/>
            <a:ext cx="7329419" cy="3649746"/>
            <a:chOff x="1204981" y="2090654"/>
            <a:chExt cx="8281850" cy="448211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475153-ADFD-452B-89E7-B3D82D31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981" y="2090654"/>
              <a:ext cx="8281850" cy="448211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482E0E3-1151-4A13-8838-B70A39D8E256}"/>
                </a:ext>
              </a:extLst>
            </p:cNvPr>
            <p:cNvSpPr/>
            <p:nvPr/>
          </p:nvSpPr>
          <p:spPr>
            <a:xfrm>
              <a:off x="1624541" y="4166638"/>
              <a:ext cx="1646979" cy="3647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827C21-1952-4FBF-B3D7-E9B190D50CFA}"/>
              </a:ext>
            </a:extLst>
          </p:cNvPr>
          <p:cNvSpPr/>
          <p:nvPr/>
        </p:nvSpPr>
        <p:spPr>
          <a:xfrm>
            <a:off x="1204981" y="3202500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2A518F-8BA6-42AC-BE1B-6699AF5FE89B}"/>
              </a:ext>
            </a:extLst>
          </p:cNvPr>
          <p:cNvSpPr/>
          <p:nvPr/>
        </p:nvSpPr>
        <p:spPr>
          <a:xfrm>
            <a:off x="6014669" y="2879334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EE6820-921D-430C-A0CF-75E0534FF8F2}"/>
              </a:ext>
            </a:extLst>
          </p:cNvPr>
          <p:cNvSpPr/>
          <p:nvPr/>
        </p:nvSpPr>
        <p:spPr>
          <a:xfrm>
            <a:off x="6433373" y="3242774"/>
            <a:ext cx="1410147" cy="414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2C84D8-7541-492C-AC29-D1592AF54202}"/>
              </a:ext>
            </a:extLst>
          </p:cNvPr>
          <p:cNvSpPr txBox="1"/>
          <p:nvPr/>
        </p:nvSpPr>
        <p:spPr>
          <a:xfrm>
            <a:off x="801298" y="5648960"/>
            <a:ext cx="9175822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1.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를 불러와 </a:t>
            </a:r>
            <a:r>
              <a:rPr lang="en-US" altLang="ko-KR" dirty="0" err="1"/>
              <a:t>tf</a:t>
            </a:r>
            <a:r>
              <a:rPr lang="ko-KR" altLang="en-US" dirty="0"/>
              <a:t>라고 칭함</a:t>
            </a:r>
            <a:endParaRPr lang="en-US" altLang="ko-KR" dirty="0"/>
          </a:p>
          <a:p>
            <a:r>
              <a:rPr lang="en-US" altLang="ko-KR" dirty="0"/>
              <a:t> 2. </a:t>
            </a:r>
            <a:r>
              <a:rPr lang="ko-KR" altLang="en-US" dirty="0"/>
              <a:t>명령어 작성 이후 </a:t>
            </a:r>
            <a:r>
              <a:rPr lang="en-US" altLang="ko-KR" dirty="0"/>
              <a:t>2</a:t>
            </a:r>
            <a:r>
              <a:rPr lang="ko-KR" altLang="en-US" dirty="0"/>
              <a:t>번 영역의 연결 확인</a:t>
            </a:r>
            <a:endParaRPr lang="en-US" altLang="ko-KR" dirty="0"/>
          </a:p>
          <a:p>
            <a:r>
              <a:rPr lang="en-US" altLang="ko-KR" dirty="0"/>
              <a:t> 3. </a:t>
            </a:r>
            <a:r>
              <a:rPr lang="ko-KR" altLang="en-US" dirty="0"/>
              <a:t>현재 사용 환경의 </a:t>
            </a:r>
            <a:r>
              <a:rPr lang="ko-KR" altLang="en-US" dirty="0" err="1"/>
              <a:t>텐서플로우</a:t>
            </a:r>
            <a:r>
              <a:rPr lang="ko-KR" altLang="en-US" dirty="0"/>
              <a:t> 버전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3C63B5A-389A-4598-926D-710E683BA861}"/>
              </a:ext>
            </a:extLst>
          </p:cNvPr>
          <p:cNvSpPr/>
          <p:nvPr/>
        </p:nvSpPr>
        <p:spPr>
          <a:xfrm>
            <a:off x="1142159" y="3828066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68DD98-B13D-4282-89D6-11F0091974A7}"/>
              </a:ext>
            </a:extLst>
          </p:cNvPr>
          <p:cNvSpPr/>
          <p:nvPr/>
        </p:nvSpPr>
        <p:spPr>
          <a:xfrm>
            <a:off x="1560863" y="4191506"/>
            <a:ext cx="1410147" cy="414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0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6EA3B3-8556-416D-8FCB-389AA370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3" y="4436230"/>
            <a:ext cx="5188818" cy="22854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F5C1DF6-A029-4DAA-B79F-2A60E7658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565"/>
            <a:ext cx="6011096" cy="16368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A7DB01-AA09-474F-9396-02AB4574FC7F}"/>
              </a:ext>
            </a:extLst>
          </p:cNvPr>
          <p:cNvSpPr txBox="1"/>
          <p:nvPr/>
        </p:nvSpPr>
        <p:spPr>
          <a:xfrm>
            <a:off x="5486400" y="3180976"/>
            <a:ext cx="53441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/>
              <a:t>Mnist</a:t>
            </a:r>
            <a:r>
              <a:rPr lang="en-US" altLang="ko-KR" sz="2000" dirty="0"/>
              <a:t> </a:t>
            </a:r>
            <a:r>
              <a:rPr lang="ko-KR" altLang="en-US" sz="2000" dirty="0"/>
              <a:t>은 </a:t>
            </a:r>
            <a:r>
              <a:rPr lang="ko-KR" altLang="en-US" sz="2000" dirty="0" err="1"/>
              <a:t>머신러닝을</a:t>
            </a:r>
            <a:r>
              <a:rPr lang="ko-KR" altLang="en-US" sz="2000" dirty="0"/>
              <a:t> 위한 데이터 베이스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28x28 </a:t>
            </a:r>
            <a:r>
              <a:rPr lang="ko-KR" altLang="en-US" sz="2000" dirty="0"/>
              <a:t>다양한 이미지 데이터를 활용해 사용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대표적 숫자  손 글씨</a:t>
            </a:r>
            <a:endParaRPr lang="en-US" altLang="ko-KR" sz="2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67D27B4-ECFB-4DB6-B9F7-11F665903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105" y="5292365"/>
            <a:ext cx="37147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8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4066A53A-08B1-4556-97E4-D9D0157A9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691813" cy="457200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3B78E7"/>
                </a:solidFill>
                <a:effectLst/>
                <a:latin typeface="Arial Unicode MS"/>
                <a:ea typeface="Roboto Mono"/>
              </a:rPr>
              <a:t>import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tensorflow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3B78E7"/>
                </a:solidFill>
                <a:effectLst/>
                <a:latin typeface="Arial Unicode MS"/>
                <a:ea typeface="Roboto Mono"/>
              </a:rPr>
              <a:t>as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</a:t>
            </a:r>
            <a:r>
              <a:rPr kumimoji="0" lang="ko-KR" altLang="ko-KR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0F9B5-0BBC-4A67-9C88-78E04D8457E2}"/>
              </a:ext>
            </a:extLst>
          </p:cNvPr>
          <p:cNvSpPr txBox="1"/>
          <p:nvPr/>
        </p:nvSpPr>
        <p:spPr>
          <a:xfrm>
            <a:off x="231519" y="4861754"/>
            <a:ext cx="4831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텐서플로우</a:t>
            </a:r>
            <a:r>
              <a:rPr lang="ko-KR" altLang="en-US" sz="1600" dirty="0"/>
              <a:t> 불러 오기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Mnist</a:t>
            </a:r>
            <a:r>
              <a:rPr lang="en-US" altLang="ko-KR" sz="1600" dirty="0"/>
              <a:t> </a:t>
            </a:r>
            <a:r>
              <a:rPr lang="ko-KR" altLang="en-US" sz="1600" dirty="0"/>
              <a:t>변수에 </a:t>
            </a:r>
            <a:r>
              <a:rPr lang="ko-KR" altLang="en-US" sz="1600" dirty="0" err="1"/>
              <a:t>케라스에</a:t>
            </a:r>
            <a:r>
              <a:rPr lang="ko-KR" altLang="en-US" sz="1600" dirty="0"/>
              <a:t> 기본 제공 데이터 </a:t>
            </a:r>
            <a:r>
              <a:rPr lang="en-US" altLang="ko-KR" sz="1600" dirty="0" err="1"/>
              <a:t>mnist</a:t>
            </a:r>
            <a:r>
              <a:rPr lang="en-US" altLang="ko-KR" sz="1600" dirty="0"/>
              <a:t> </a:t>
            </a:r>
            <a:r>
              <a:rPr lang="ko-KR" altLang="en-US" sz="1600" dirty="0"/>
              <a:t> 활용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CC437F-54B5-47CA-A7A2-3166BB78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" y="2607952"/>
            <a:ext cx="8397085" cy="177460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FD574837-18C1-4914-A19F-A339CF6057F5}"/>
              </a:ext>
            </a:extLst>
          </p:cNvPr>
          <p:cNvSpPr/>
          <p:nvPr/>
        </p:nvSpPr>
        <p:spPr>
          <a:xfrm>
            <a:off x="5019040" y="4830844"/>
            <a:ext cx="1036320" cy="121435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학습용그림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BAFA7CB-12AC-4CDC-905C-52ECBCA80722}"/>
              </a:ext>
            </a:extLst>
          </p:cNvPr>
          <p:cNvSpPr/>
          <p:nvPr/>
        </p:nvSpPr>
        <p:spPr>
          <a:xfrm>
            <a:off x="6156960" y="4830844"/>
            <a:ext cx="1036320" cy="121435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학습용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그림의 이름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563E70E-D217-4318-8719-9C5ECDCBEA60}"/>
              </a:ext>
            </a:extLst>
          </p:cNvPr>
          <p:cNvSpPr/>
          <p:nvPr/>
        </p:nvSpPr>
        <p:spPr>
          <a:xfrm>
            <a:off x="7621746" y="4861754"/>
            <a:ext cx="1036320" cy="121435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테스트이미지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E6096C-F826-47D4-AA18-B3E9138B9BC3}"/>
              </a:ext>
            </a:extLst>
          </p:cNvPr>
          <p:cNvSpPr/>
          <p:nvPr/>
        </p:nvSpPr>
        <p:spPr>
          <a:xfrm>
            <a:off x="8759666" y="4830843"/>
            <a:ext cx="1036320" cy="121435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테스트그림의 이름</a:t>
            </a:r>
          </a:p>
        </p:txBody>
      </p:sp>
    </p:spTree>
    <p:extLst>
      <p:ext uri="{BB962C8B-B14F-4D97-AF65-F5344CB8AC3E}">
        <p14:creationId xmlns:p14="http://schemas.microsoft.com/office/powerpoint/2010/main" val="783803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39EB0D-315A-46AF-A755-C68864C8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82" y="2508626"/>
            <a:ext cx="4607170" cy="46071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4558ED-5D8E-47F8-8B2E-4E7B2B63A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404" y="2508626"/>
            <a:ext cx="4860564" cy="460717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17EF64B-0065-2C7B-38CD-43F711692DFE}"/>
              </a:ext>
            </a:extLst>
          </p:cNvPr>
          <p:cNvSpPr/>
          <p:nvPr/>
        </p:nvSpPr>
        <p:spPr>
          <a:xfrm>
            <a:off x="5091545" y="4862945"/>
            <a:ext cx="633846" cy="800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FC8958-5214-AE51-1064-48BB5952CAEB}"/>
              </a:ext>
            </a:extLst>
          </p:cNvPr>
          <p:cNvSpPr/>
          <p:nvPr/>
        </p:nvSpPr>
        <p:spPr>
          <a:xfrm>
            <a:off x="3605646" y="4010891"/>
            <a:ext cx="592282" cy="3104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06F43F-8F22-4BCE-3F29-5060566A9A2B}"/>
              </a:ext>
            </a:extLst>
          </p:cNvPr>
          <p:cNvSpPr/>
          <p:nvPr/>
        </p:nvSpPr>
        <p:spPr>
          <a:xfrm>
            <a:off x="9150928" y="3882736"/>
            <a:ext cx="592282" cy="3104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35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0F9B5-0BBC-4A67-9C88-78E04D8457E2}"/>
              </a:ext>
            </a:extLst>
          </p:cNvPr>
          <p:cNvSpPr txBox="1"/>
          <p:nvPr/>
        </p:nvSpPr>
        <p:spPr>
          <a:xfrm>
            <a:off x="5862320" y="2426210"/>
            <a:ext cx="402370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머신 러닝 모델 만들기</a:t>
            </a:r>
            <a:endParaRPr lang="en-US" altLang="ko-KR" sz="1400" dirty="0"/>
          </a:p>
          <a:p>
            <a:r>
              <a:rPr lang="en-US" altLang="ko-KR" sz="1400" dirty="0"/>
              <a:t>Flatten : </a:t>
            </a:r>
            <a:r>
              <a:rPr lang="ko-KR" altLang="en-US" sz="1400" dirty="0"/>
              <a:t>입력데이터의 가공</a:t>
            </a:r>
            <a:endParaRPr lang="en-US" altLang="ko-KR" sz="1400" dirty="0"/>
          </a:p>
          <a:p>
            <a:r>
              <a:rPr lang="en-US" altLang="ko-KR" sz="1400" dirty="0"/>
              <a:t>Denser  : </a:t>
            </a:r>
            <a:r>
              <a:rPr lang="ko-KR" altLang="en-US" sz="1400" dirty="0"/>
              <a:t>입력 층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히든</a:t>
            </a:r>
            <a:r>
              <a:rPr lang="ko-KR" altLang="en-US" sz="1400" dirty="0"/>
              <a:t> 레이어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Dropout : </a:t>
            </a:r>
            <a:r>
              <a:rPr lang="ko-KR" altLang="en-US" sz="1400" dirty="0" err="1"/>
              <a:t>오버피팅</a:t>
            </a:r>
            <a:r>
              <a:rPr lang="ko-KR" altLang="en-US" sz="1400" dirty="0"/>
              <a:t> 방지</a:t>
            </a:r>
            <a:r>
              <a:rPr lang="en-US" altLang="ko-KR" sz="1400" dirty="0"/>
              <a:t> (</a:t>
            </a:r>
            <a:r>
              <a:rPr lang="ko-KR" altLang="en-US" sz="1400" dirty="0"/>
              <a:t>과적합방지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예제 데이터에 최적화를 막기 위해 데이터 간의 유사도를 </a:t>
            </a:r>
            <a:r>
              <a:rPr lang="en-US" altLang="ko-KR" sz="1400" dirty="0"/>
              <a:t>20%</a:t>
            </a:r>
            <a:r>
              <a:rPr lang="ko-KR" altLang="en-US" sz="1400" dirty="0"/>
              <a:t>설정 함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Softmax</a:t>
            </a:r>
            <a:r>
              <a:rPr lang="en-US" altLang="ko-KR" sz="1400" dirty="0"/>
              <a:t> :</a:t>
            </a:r>
            <a:r>
              <a:rPr lang="ko-KR" altLang="en-US" sz="1400" dirty="0"/>
              <a:t> 유사치 값 중 최고의 값만 선별 하는 개념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모델</a:t>
            </a:r>
            <a:r>
              <a:rPr lang="en-US" altLang="ko-KR" sz="1400" dirty="0"/>
              <a:t> </a:t>
            </a:r>
            <a:r>
              <a:rPr lang="ko-KR" altLang="en-US" sz="1400" dirty="0"/>
              <a:t>컴파일</a:t>
            </a:r>
            <a:r>
              <a:rPr lang="en-US" altLang="ko-KR" sz="1400" dirty="0"/>
              <a:t>(</a:t>
            </a:r>
            <a:r>
              <a:rPr lang="ko-KR" altLang="en-US" sz="1400" dirty="0"/>
              <a:t>최적화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Optimizer </a:t>
            </a:r>
            <a:r>
              <a:rPr lang="ko-KR" altLang="en-US" sz="1400" dirty="0"/>
              <a:t>최적화 방식 </a:t>
            </a:r>
            <a:r>
              <a:rPr lang="en-US" altLang="ko-KR" sz="1400" dirty="0"/>
              <a:t>– </a:t>
            </a:r>
            <a:r>
              <a:rPr lang="en-US" altLang="ko-KR" sz="1400" dirty="0" err="1"/>
              <a:t>adam</a:t>
            </a:r>
            <a:endParaRPr lang="en-US" altLang="ko-KR" sz="1400" dirty="0"/>
          </a:p>
          <a:p>
            <a:r>
              <a:rPr lang="en-US" altLang="ko-KR" sz="1400" dirty="0"/>
              <a:t>(GD, SGD </a:t>
            </a:r>
            <a:r>
              <a:rPr lang="ko-KR" altLang="en-US" sz="1400" dirty="0"/>
              <a:t>방식 중 </a:t>
            </a:r>
            <a:r>
              <a:rPr lang="ko-KR" altLang="en-US" sz="1400" dirty="0" err="1"/>
              <a:t>한개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Loss  : </a:t>
            </a:r>
            <a:r>
              <a:rPr lang="ko-KR" altLang="en-US" sz="1400" dirty="0"/>
              <a:t>손실 함수 정리</a:t>
            </a:r>
            <a:endParaRPr lang="en-US" altLang="ko-KR" sz="1400" dirty="0"/>
          </a:p>
          <a:p>
            <a:r>
              <a:rPr lang="en-US" altLang="ko-KR" sz="1400" dirty="0"/>
              <a:t>Metrics : </a:t>
            </a:r>
            <a:r>
              <a:rPr lang="ko-KR" altLang="en-US" sz="1400" dirty="0"/>
              <a:t>평가 지표 정확도로 평가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83280E-E978-4092-A950-3A28237FE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934"/>
          <a:stretch/>
        </p:blipFill>
        <p:spPr>
          <a:xfrm>
            <a:off x="310270" y="2426210"/>
            <a:ext cx="5324475" cy="16720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44E78AE-6B0A-43D1-930B-EBD222F9A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1" y="5118555"/>
            <a:ext cx="48196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8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420364-EE4A-418B-9F14-CAA947EDC9BF}"/>
              </a:ext>
            </a:extLst>
          </p:cNvPr>
          <p:cNvSpPr/>
          <p:nvPr/>
        </p:nvSpPr>
        <p:spPr>
          <a:xfrm>
            <a:off x="120387" y="3997392"/>
            <a:ext cx="1054154" cy="107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X_Train</a:t>
            </a:r>
            <a:endParaRPr lang="en-US" altLang="ko-KR" dirty="0"/>
          </a:p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56CABDB-C70C-4ED1-BC41-0823F122C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08"/>
          <a:stretch/>
        </p:blipFill>
        <p:spPr>
          <a:xfrm>
            <a:off x="310270" y="2319725"/>
            <a:ext cx="3954096" cy="5003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0F838E-72AB-43B9-AA10-8A126A858EEA}"/>
              </a:ext>
            </a:extLst>
          </p:cNvPr>
          <p:cNvSpPr/>
          <p:nvPr/>
        </p:nvSpPr>
        <p:spPr>
          <a:xfrm>
            <a:off x="1967320" y="3448527"/>
            <a:ext cx="3136639" cy="2219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0F21B55-4B19-4602-B1E6-DB528FA31E5A}"/>
              </a:ext>
            </a:extLst>
          </p:cNvPr>
          <p:cNvSpPr/>
          <p:nvPr/>
        </p:nvSpPr>
        <p:spPr>
          <a:xfrm>
            <a:off x="1181573" y="4433759"/>
            <a:ext cx="506442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567ABD-6781-4466-B3D5-830E119E0CCD}"/>
              </a:ext>
            </a:extLst>
          </p:cNvPr>
          <p:cNvSpPr/>
          <p:nvPr/>
        </p:nvSpPr>
        <p:spPr>
          <a:xfrm>
            <a:off x="2145653" y="4098439"/>
            <a:ext cx="640080" cy="983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입력층</a:t>
            </a:r>
            <a:r>
              <a:rPr lang="en-US" altLang="ko-KR" sz="1100" dirty="0">
                <a:solidFill>
                  <a:schemeClr val="tx1"/>
                </a:solidFill>
              </a:rPr>
              <a:t>flatten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1387C3-2941-41A3-BEA1-3CB075A314C7}"/>
              </a:ext>
            </a:extLst>
          </p:cNvPr>
          <p:cNvSpPr/>
          <p:nvPr/>
        </p:nvSpPr>
        <p:spPr>
          <a:xfrm>
            <a:off x="3159506" y="4098439"/>
            <a:ext cx="640080" cy="983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은닉층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dense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418894-7AAC-4C12-9B20-77CC65C401FB}"/>
              </a:ext>
            </a:extLst>
          </p:cNvPr>
          <p:cNvSpPr/>
          <p:nvPr/>
        </p:nvSpPr>
        <p:spPr>
          <a:xfrm>
            <a:off x="4173359" y="4098439"/>
            <a:ext cx="640080" cy="983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출력층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dense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CE8E80E-DE8D-4E4A-B944-4AB37531890E}"/>
              </a:ext>
            </a:extLst>
          </p:cNvPr>
          <p:cNvSpPr/>
          <p:nvPr/>
        </p:nvSpPr>
        <p:spPr>
          <a:xfrm>
            <a:off x="5383264" y="4418662"/>
            <a:ext cx="506442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2D5CA7D-C795-4F59-BE25-E187ECA4DE4A}"/>
              </a:ext>
            </a:extLst>
          </p:cNvPr>
          <p:cNvSpPr/>
          <p:nvPr/>
        </p:nvSpPr>
        <p:spPr>
          <a:xfrm>
            <a:off x="6165146" y="3997391"/>
            <a:ext cx="793877" cy="107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손실</a:t>
            </a:r>
            <a:endParaRPr lang="en-US" altLang="ko-KR" sz="1600" dirty="0"/>
          </a:p>
          <a:p>
            <a:pPr algn="ctr"/>
            <a:r>
              <a:rPr lang="ko-KR" altLang="en-US" sz="1600" dirty="0"/>
              <a:t>함수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1E8117D-2266-47A9-8FC3-BD57B62E8C9D}"/>
              </a:ext>
            </a:extLst>
          </p:cNvPr>
          <p:cNvCxnSpPr>
            <a:cxnSpLocks/>
            <a:stCxn id="36" idx="2"/>
            <a:endCxn id="21" idx="2"/>
          </p:cNvCxnSpPr>
          <p:nvPr/>
        </p:nvCxnSpPr>
        <p:spPr>
          <a:xfrm rot="5400000" flipH="1">
            <a:off x="3875860" y="2385614"/>
            <a:ext cx="358679" cy="5013770"/>
          </a:xfrm>
          <a:prstGeom prst="bentConnector3">
            <a:avLst>
              <a:gd name="adj1" fmla="val -38098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1C153EB-EF48-444E-B4CD-79C723E04A28}"/>
              </a:ext>
            </a:extLst>
          </p:cNvPr>
          <p:cNvSpPr/>
          <p:nvPr/>
        </p:nvSpPr>
        <p:spPr>
          <a:xfrm>
            <a:off x="7250788" y="4433759"/>
            <a:ext cx="506442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1565670-5CA7-4D21-A4E4-1906E45A3B65}"/>
              </a:ext>
            </a:extLst>
          </p:cNvPr>
          <p:cNvSpPr/>
          <p:nvPr/>
        </p:nvSpPr>
        <p:spPr>
          <a:xfrm>
            <a:off x="7888720" y="4021138"/>
            <a:ext cx="793877" cy="107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학습종료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DD5C25-D6E8-4CF0-B9E0-4832A3C7E8BC}"/>
              </a:ext>
            </a:extLst>
          </p:cNvPr>
          <p:cNvSpPr txBox="1"/>
          <p:nvPr/>
        </p:nvSpPr>
        <p:spPr>
          <a:xfrm>
            <a:off x="3159506" y="6414940"/>
            <a:ext cx="239990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DC9D5B-935D-C57D-9111-CD1E3538CAE3}"/>
              </a:ext>
            </a:extLst>
          </p:cNvPr>
          <p:cNvSpPr/>
          <p:nvPr/>
        </p:nvSpPr>
        <p:spPr>
          <a:xfrm>
            <a:off x="5953518" y="1835211"/>
            <a:ext cx="1085642" cy="107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Y_train</a:t>
            </a:r>
            <a:endParaRPr lang="ko-KR" altLang="en-US" dirty="0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51AAE06C-0637-9681-67FB-2541D8408378}"/>
              </a:ext>
            </a:extLst>
          </p:cNvPr>
          <p:cNvSpPr/>
          <p:nvPr/>
        </p:nvSpPr>
        <p:spPr>
          <a:xfrm rot="5400000">
            <a:off x="6099401" y="3182307"/>
            <a:ext cx="793877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372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D3E1C526-FD85-D01F-DC16-427C158A12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08545"/>
              </p:ext>
            </p:extLst>
          </p:nvPr>
        </p:nvGraphicFramePr>
        <p:xfrm>
          <a:off x="354159" y="2337599"/>
          <a:ext cx="9845959" cy="2712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858000" imgH="1889640" progId="PBrush">
                  <p:embed/>
                </p:oleObj>
              </mc:Choice>
              <mc:Fallback>
                <p:oleObj name="Bitmap Image" r:id="rId3" imgW="6858000" imgH="188964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985CCB04-B33D-67F2-7749-D6F990CA10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159" y="2337599"/>
                        <a:ext cx="9845959" cy="2712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88B0E541-B6DF-EFC0-0960-786ECFA83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80" y="5074527"/>
            <a:ext cx="3404942" cy="23421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F915F6-F191-4F55-50D1-DDED507A6BA7}"/>
              </a:ext>
            </a:extLst>
          </p:cNvPr>
          <p:cNvSpPr/>
          <p:nvPr/>
        </p:nvSpPr>
        <p:spPr>
          <a:xfrm>
            <a:off x="646615" y="3256048"/>
            <a:ext cx="9192891" cy="50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D957D92D-04BF-BA5F-1692-7194A0FEDF52}"/>
              </a:ext>
            </a:extLst>
          </p:cNvPr>
          <p:cNvSpPr/>
          <p:nvPr/>
        </p:nvSpPr>
        <p:spPr>
          <a:xfrm>
            <a:off x="1535910" y="3760429"/>
            <a:ext cx="582897" cy="19212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A0CDF8-DFAF-D4E9-D721-E3BFCEE78F7B}"/>
              </a:ext>
            </a:extLst>
          </p:cNvPr>
          <p:cNvSpPr/>
          <p:nvPr/>
        </p:nvSpPr>
        <p:spPr>
          <a:xfrm>
            <a:off x="690294" y="4164311"/>
            <a:ext cx="9192891" cy="50438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0C27126D-591E-2F70-8B37-44BE1B7588A9}"/>
              </a:ext>
            </a:extLst>
          </p:cNvPr>
          <p:cNvSpPr/>
          <p:nvPr/>
        </p:nvSpPr>
        <p:spPr>
          <a:xfrm>
            <a:off x="3300559" y="4678878"/>
            <a:ext cx="582897" cy="784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55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37721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산업 혁명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0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040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F6156-B74F-09B1-8C62-23E1FEAFB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8800EED-8BC1-790E-4FE2-E320FE9B4C11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7296FD4-2413-F869-C4DF-E5C62B6FE25B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08AFDDF-DF2D-E4F6-D500-9D350A45D638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D2E04784-F37E-CE41-C599-C327FC3615FF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B828EDE-FB53-48C2-D666-494907BFBD57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7FC804AC-AB3F-6F49-267A-57D14413173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11ACF8-12EB-73DA-C6EA-4E45DBE077C4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88DBA3BE-ADE8-D2B2-4D6D-0252F576B5C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C918A002-32D6-0E36-B634-54236FDA5D1F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FADBAE6D-21E3-0BCB-B6CA-8FD60AC8D501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76CB5E8E-7FD8-E31B-94F8-2C06ABA51943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BA2000A-6325-C6D5-953B-243198ED9EF7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64AAC7-0E32-8064-4B5D-A2E77633699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3B616F-1E52-71F5-1610-537C879C37F4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CF1E0DDE-0539-B383-386B-101AB98661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098995"/>
              </p:ext>
            </p:extLst>
          </p:nvPr>
        </p:nvGraphicFramePr>
        <p:xfrm>
          <a:off x="354159" y="2337600"/>
          <a:ext cx="6981823" cy="1923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858000" imgH="1889640" progId="PBrush">
                  <p:embed/>
                </p:oleObj>
              </mc:Choice>
              <mc:Fallback>
                <p:oleObj name="Bitmap Image" r:id="rId3" imgW="6858000" imgH="1889640" progId="PBrush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D3E1C526-FD85-D01F-DC16-427C158A12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159" y="2337600"/>
                        <a:ext cx="6981823" cy="1923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42E0D1-63A6-E6C2-E6A2-C840D89DC554}"/>
              </a:ext>
            </a:extLst>
          </p:cNvPr>
          <p:cNvGrpSpPr/>
          <p:nvPr/>
        </p:nvGrpSpPr>
        <p:grpSpPr>
          <a:xfrm>
            <a:off x="2322321" y="4539950"/>
            <a:ext cx="3226424" cy="1756064"/>
            <a:chOff x="6885360" y="5254913"/>
            <a:chExt cx="2460575" cy="1890133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B315C61-A61B-680D-8A03-1060A753B4F0}"/>
                </a:ext>
              </a:extLst>
            </p:cNvPr>
            <p:cNvSpPr/>
            <p:nvPr/>
          </p:nvSpPr>
          <p:spPr>
            <a:xfrm>
              <a:off x="6885363" y="5254913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4EF6F69-A64F-1F9C-3299-8F965EC01C2D}"/>
                </a:ext>
              </a:extLst>
            </p:cNvPr>
            <p:cNvSpPr/>
            <p:nvPr/>
          </p:nvSpPr>
          <p:spPr>
            <a:xfrm>
              <a:off x="6885362" y="5645550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47F2D9-0B87-38C0-7F0F-4FC79D59F745}"/>
                </a:ext>
              </a:extLst>
            </p:cNvPr>
            <p:cNvSpPr/>
            <p:nvPr/>
          </p:nvSpPr>
          <p:spPr>
            <a:xfrm>
              <a:off x="6885361" y="6036187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6EB9EB-C280-C56F-B1F9-C222143A277F}"/>
                </a:ext>
              </a:extLst>
            </p:cNvPr>
            <p:cNvSpPr/>
            <p:nvPr/>
          </p:nvSpPr>
          <p:spPr>
            <a:xfrm>
              <a:off x="6885360" y="6426825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B7D1457-B510-6152-2CA1-89DF74E997B6}"/>
                </a:ext>
              </a:extLst>
            </p:cNvPr>
            <p:cNvSpPr/>
            <p:nvPr/>
          </p:nvSpPr>
          <p:spPr>
            <a:xfrm>
              <a:off x="8768845" y="5645550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57E6FC6-3C96-F6B9-4BCE-574E5B5E5E8D}"/>
                </a:ext>
              </a:extLst>
            </p:cNvPr>
            <p:cNvSpPr/>
            <p:nvPr/>
          </p:nvSpPr>
          <p:spPr>
            <a:xfrm>
              <a:off x="8768844" y="6036187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E5ED0C5-F004-A661-D8D2-7627872F1894}"/>
                </a:ext>
              </a:extLst>
            </p:cNvPr>
            <p:cNvSpPr/>
            <p:nvPr/>
          </p:nvSpPr>
          <p:spPr>
            <a:xfrm>
              <a:off x="8768844" y="6426825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4FF50C2-4A9F-5679-B89E-984051AB133F}"/>
                </a:ext>
              </a:extLst>
            </p:cNvPr>
            <p:cNvCxnSpPr>
              <a:cxnSpLocks/>
              <a:stCxn id="21" idx="6"/>
              <a:endCxn id="28" idx="2"/>
            </p:cNvCxnSpPr>
            <p:nvPr/>
          </p:nvCxnSpPr>
          <p:spPr>
            <a:xfrm>
              <a:off x="7462453" y="5418706"/>
              <a:ext cx="1306392" cy="390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FB977D2-191E-244F-74BB-AC231EDD2C0E}"/>
                </a:ext>
              </a:extLst>
            </p:cNvPr>
            <p:cNvCxnSpPr>
              <a:cxnSpLocks/>
              <a:stCxn id="21" idx="6"/>
              <a:endCxn id="29" idx="2"/>
            </p:cNvCxnSpPr>
            <p:nvPr/>
          </p:nvCxnSpPr>
          <p:spPr>
            <a:xfrm>
              <a:off x="7462453" y="5418706"/>
              <a:ext cx="1306391" cy="78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6B8F474-0C5D-5B0F-7337-E11A52FCE0EF}"/>
                </a:ext>
              </a:extLst>
            </p:cNvPr>
            <p:cNvCxnSpPr>
              <a:cxnSpLocks/>
              <a:stCxn id="21" idx="6"/>
              <a:endCxn id="30" idx="2"/>
            </p:cNvCxnSpPr>
            <p:nvPr/>
          </p:nvCxnSpPr>
          <p:spPr>
            <a:xfrm>
              <a:off x="7462453" y="5418706"/>
              <a:ext cx="1306391" cy="1171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6B9381F-B1DE-B792-9768-39D32C35AAF3}"/>
                </a:ext>
              </a:extLst>
            </p:cNvPr>
            <p:cNvCxnSpPr>
              <a:cxnSpLocks/>
              <a:stCxn id="22" idx="6"/>
              <a:endCxn id="28" idx="2"/>
            </p:cNvCxnSpPr>
            <p:nvPr/>
          </p:nvCxnSpPr>
          <p:spPr>
            <a:xfrm>
              <a:off x="7462452" y="5809343"/>
              <a:ext cx="1306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FCC8A2D-B54A-0D4E-9A34-107EDE966824}"/>
                </a:ext>
              </a:extLst>
            </p:cNvPr>
            <p:cNvCxnSpPr>
              <a:cxnSpLocks/>
              <a:stCxn id="22" idx="6"/>
              <a:endCxn id="29" idx="2"/>
            </p:cNvCxnSpPr>
            <p:nvPr/>
          </p:nvCxnSpPr>
          <p:spPr>
            <a:xfrm>
              <a:off x="7462452" y="5809343"/>
              <a:ext cx="1306392" cy="390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BC20A3AE-AAEB-635C-355A-6394A9D264DD}"/>
                </a:ext>
              </a:extLst>
            </p:cNvPr>
            <p:cNvCxnSpPr>
              <a:cxnSpLocks/>
              <a:stCxn id="22" idx="6"/>
              <a:endCxn id="30" idx="2"/>
            </p:cNvCxnSpPr>
            <p:nvPr/>
          </p:nvCxnSpPr>
          <p:spPr>
            <a:xfrm>
              <a:off x="7462452" y="5809343"/>
              <a:ext cx="1306392" cy="781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7A3BDEB-BC02-DD75-C8E9-DDFF8EE28DA5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>
            <a:xfrm flipV="1">
              <a:off x="7462451" y="5809343"/>
              <a:ext cx="1306394" cy="390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B1E0387-F1D0-ED34-5AE3-9F0C78127BE3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>
              <a:off x="7462451" y="6199980"/>
              <a:ext cx="1306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5FC1DD01-2C89-6561-F918-EB246CAF511A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7462451" y="6199980"/>
              <a:ext cx="1306393" cy="390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9CC4491-C83D-68D6-8BB9-95B0D0403C7D}"/>
                </a:ext>
              </a:extLst>
            </p:cNvPr>
            <p:cNvCxnSpPr>
              <a:cxnSpLocks/>
              <a:stCxn id="27" idx="6"/>
              <a:endCxn id="28" idx="2"/>
            </p:cNvCxnSpPr>
            <p:nvPr/>
          </p:nvCxnSpPr>
          <p:spPr>
            <a:xfrm flipV="1">
              <a:off x="7462450" y="5809343"/>
              <a:ext cx="1306395" cy="781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F38C8B39-691C-F152-0AE7-6AB506EFCCC1}"/>
                </a:ext>
              </a:extLst>
            </p:cNvPr>
            <p:cNvCxnSpPr>
              <a:cxnSpLocks/>
              <a:stCxn id="27" idx="6"/>
              <a:endCxn id="29" idx="2"/>
            </p:cNvCxnSpPr>
            <p:nvPr/>
          </p:nvCxnSpPr>
          <p:spPr>
            <a:xfrm flipV="1">
              <a:off x="7462450" y="6199980"/>
              <a:ext cx="1306394" cy="390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6C474CD-3020-FC27-8B83-5CADC18EFFC4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>
              <a:off x="7462450" y="6590618"/>
              <a:ext cx="13063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C55216C-A1F4-D3E8-A774-D5286F30B15E}"/>
                </a:ext>
              </a:extLst>
            </p:cNvPr>
            <p:cNvSpPr/>
            <p:nvPr/>
          </p:nvSpPr>
          <p:spPr>
            <a:xfrm>
              <a:off x="6885360" y="6817461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2767D01-DCA0-EFE7-C8CF-63CA30210A6E}"/>
                </a:ext>
              </a:extLst>
            </p:cNvPr>
            <p:cNvCxnSpPr>
              <a:cxnSpLocks/>
              <a:stCxn id="46" idx="6"/>
              <a:endCxn id="30" idx="2"/>
            </p:cNvCxnSpPr>
            <p:nvPr/>
          </p:nvCxnSpPr>
          <p:spPr>
            <a:xfrm flipV="1">
              <a:off x="7462450" y="6590618"/>
              <a:ext cx="1306394" cy="390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ACEACD5D-949A-E792-F7DE-BF0EE0C01FD7}"/>
                </a:ext>
              </a:extLst>
            </p:cNvPr>
            <p:cNvCxnSpPr>
              <a:cxnSpLocks/>
              <a:stCxn id="46" idx="6"/>
              <a:endCxn id="29" idx="2"/>
            </p:cNvCxnSpPr>
            <p:nvPr/>
          </p:nvCxnSpPr>
          <p:spPr>
            <a:xfrm flipV="1">
              <a:off x="7462450" y="6199980"/>
              <a:ext cx="1306394" cy="78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9A0B1F5-F697-70E3-4DC8-3FFF3932B3AE}"/>
                </a:ext>
              </a:extLst>
            </p:cNvPr>
            <p:cNvCxnSpPr>
              <a:cxnSpLocks/>
              <a:stCxn id="46" idx="6"/>
              <a:endCxn id="28" idx="2"/>
            </p:cNvCxnSpPr>
            <p:nvPr/>
          </p:nvCxnSpPr>
          <p:spPr>
            <a:xfrm flipV="1">
              <a:off x="7462450" y="5809343"/>
              <a:ext cx="1306395" cy="1171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B06F69-9C4A-D94C-3A34-227C0B4AED86}"/>
              </a:ext>
            </a:extLst>
          </p:cNvPr>
          <p:cNvSpPr/>
          <p:nvPr/>
        </p:nvSpPr>
        <p:spPr>
          <a:xfrm>
            <a:off x="2608118" y="6702138"/>
            <a:ext cx="155864" cy="150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8DA60D5-D631-6EB4-056B-FDDEF25574A1}"/>
              </a:ext>
            </a:extLst>
          </p:cNvPr>
          <p:cNvSpPr/>
          <p:nvPr/>
        </p:nvSpPr>
        <p:spPr>
          <a:xfrm>
            <a:off x="2608118" y="6910719"/>
            <a:ext cx="155864" cy="150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6EE62C-24B8-9FEC-3040-2633ADB9A2C7}"/>
              </a:ext>
            </a:extLst>
          </p:cNvPr>
          <p:cNvSpPr/>
          <p:nvPr/>
        </p:nvSpPr>
        <p:spPr>
          <a:xfrm>
            <a:off x="2608118" y="6471221"/>
            <a:ext cx="155864" cy="150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F42CE94-A0D4-4EF0-CCDE-1D330A585B11}"/>
              </a:ext>
            </a:extLst>
          </p:cNvPr>
          <p:cNvSpPr/>
          <p:nvPr/>
        </p:nvSpPr>
        <p:spPr>
          <a:xfrm>
            <a:off x="2088573" y="4381843"/>
            <a:ext cx="1356139" cy="2783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2F812796-537D-67BE-ABC0-C270FB0D533D}"/>
              </a:ext>
            </a:extLst>
          </p:cNvPr>
          <p:cNvSpPr/>
          <p:nvPr/>
        </p:nvSpPr>
        <p:spPr>
          <a:xfrm rot="7099093">
            <a:off x="2863087" y="3420981"/>
            <a:ext cx="1009589" cy="6396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AC7CD8E-BBC4-EC72-E722-0ABC6AA0C5E5}"/>
              </a:ext>
            </a:extLst>
          </p:cNvPr>
          <p:cNvSpPr/>
          <p:nvPr/>
        </p:nvSpPr>
        <p:spPr>
          <a:xfrm>
            <a:off x="5092456" y="6451597"/>
            <a:ext cx="155864" cy="150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90C1A26-E606-B77B-0112-7F8BD25AAEBF}"/>
              </a:ext>
            </a:extLst>
          </p:cNvPr>
          <p:cNvSpPr/>
          <p:nvPr/>
        </p:nvSpPr>
        <p:spPr>
          <a:xfrm>
            <a:off x="5092456" y="6660178"/>
            <a:ext cx="155864" cy="150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AE6C7C8-7855-367D-CEE8-1F8C5C7AF901}"/>
              </a:ext>
            </a:extLst>
          </p:cNvPr>
          <p:cNvSpPr/>
          <p:nvPr/>
        </p:nvSpPr>
        <p:spPr>
          <a:xfrm>
            <a:off x="5092456" y="6220680"/>
            <a:ext cx="155864" cy="150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BF743C73-719B-111F-5737-864CC2C7149D}"/>
              </a:ext>
            </a:extLst>
          </p:cNvPr>
          <p:cNvSpPr/>
          <p:nvPr/>
        </p:nvSpPr>
        <p:spPr>
          <a:xfrm rot="2673674">
            <a:off x="4071224" y="4058854"/>
            <a:ext cx="1009589" cy="6396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4FE96EC-69CE-DEF2-39F5-7CFC62D8FFE8}"/>
              </a:ext>
            </a:extLst>
          </p:cNvPr>
          <p:cNvSpPr/>
          <p:nvPr/>
        </p:nvSpPr>
        <p:spPr>
          <a:xfrm>
            <a:off x="3696541" y="2871188"/>
            <a:ext cx="594904" cy="5370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586AE2F-1EDB-ED33-4A0A-CB231BEE56C3}"/>
              </a:ext>
            </a:extLst>
          </p:cNvPr>
          <p:cNvSpPr/>
          <p:nvPr/>
        </p:nvSpPr>
        <p:spPr>
          <a:xfrm>
            <a:off x="3591448" y="3531377"/>
            <a:ext cx="594904" cy="5370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7D70C2-8BBB-3330-AB05-4385B7380C89}"/>
              </a:ext>
            </a:extLst>
          </p:cNvPr>
          <p:cNvSpPr txBox="1"/>
          <p:nvPr/>
        </p:nvSpPr>
        <p:spPr>
          <a:xfrm>
            <a:off x="5624198" y="4940905"/>
            <a:ext cx="1502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70%</a:t>
            </a:r>
          </a:p>
          <a:p>
            <a:endParaRPr lang="en-US" altLang="ko-KR" sz="1200" dirty="0"/>
          </a:p>
          <a:p>
            <a:r>
              <a:rPr lang="en-US" altLang="ko-KR" sz="1200" dirty="0"/>
              <a:t>10%</a:t>
            </a:r>
          </a:p>
          <a:p>
            <a:endParaRPr lang="en-US" altLang="ko-KR" sz="1200" dirty="0"/>
          </a:p>
          <a:p>
            <a:r>
              <a:rPr lang="en-US" altLang="ko-KR" sz="1200" dirty="0"/>
              <a:t>10%</a:t>
            </a:r>
          </a:p>
          <a:p>
            <a:endParaRPr lang="ko-KR" altLang="en-US" sz="1200" dirty="0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E297AA75-0B62-5237-B842-9B843642D94B}"/>
              </a:ext>
            </a:extLst>
          </p:cNvPr>
          <p:cNvSpPr/>
          <p:nvPr/>
        </p:nvSpPr>
        <p:spPr>
          <a:xfrm>
            <a:off x="6525491" y="5541069"/>
            <a:ext cx="126769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62DA007-7E06-ED61-CDAE-F49554DD19F6}"/>
              </a:ext>
            </a:extLst>
          </p:cNvPr>
          <p:cNvSpPr/>
          <p:nvPr/>
        </p:nvSpPr>
        <p:spPr>
          <a:xfrm>
            <a:off x="8101629" y="526781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EDD4FE72-2D05-AA39-A289-19162A212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67" y="5321726"/>
            <a:ext cx="582061" cy="720177"/>
          </a:xfrm>
          <a:prstGeom prst="rect">
            <a:avLst/>
          </a:prstGeom>
        </p:spPr>
      </p:pic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67D19864-9210-12BA-AEF0-49234E718F77}"/>
              </a:ext>
            </a:extLst>
          </p:cNvPr>
          <p:cNvSpPr/>
          <p:nvPr/>
        </p:nvSpPr>
        <p:spPr>
          <a:xfrm>
            <a:off x="1286551" y="5489112"/>
            <a:ext cx="607799" cy="4720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973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D3E1C526-FD85-D01F-DC16-427C158A12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367014"/>
              </p:ext>
            </p:extLst>
          </p:nvPr>
        </p:nvGraphicFramePr>
        <p:xfrm>
          <a:off x="354159" y="2337599"/>
          <a:ext cx="9845959" cy="2712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858000" imgH="1889640" progId="PBrush">
                  <p:embed/>
                </p:oleObj>
              </mc:Choice>
              <mc:Fallback>
                <p:oleObj name="Bitmap Image" r:id="rId3" imgW="6858000" imgH="1889640" progId="PBrush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D3E1C526-FD85-D01F-DC16-427C158A12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159" y="2337599"/>
                        <a:ext cx="9845959" cy="2712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F915F6-F191-4F55-50D1-DDED507A6BA7}"/>
              </a:ext>
            </a:extLst>
          </p:cNvPr>
          <p:cNvSpPr/>
          <p:nvPr/>
        </p:nvSpPr>
        <p:spPr>
          <a:xfrm>
            <a:off x="8388535" y="3113213"/>
            <a:ext cx="1222825" cy="788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2C6968-0A59-8E37-C662-513959C2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319" y="5170804"/>
            <a:ext cx="4846866" cy="201530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BDA5BC-E1C6-4BC1-E3B3-46203883219A}"/>
              </a:ext>
            </a:extLst>
          </p:cNvPr>
          <p:cNvGrpSpPr/>
          <p:nvPr/>
        </p:nvGrpSpPr>
        <p:grpSpPr>
          <a:xfrm>
            <a:off x="1124228" y="4695793"/>
            <a:ext cx="3658730" cy="2015309"/>
            <a:chOff x="801298" y="4423590"/>
            <a:chExt cx="3658730" cy="201530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C8E18CE-6A0D-97E9-9E9F-96B8FBBB3E1E}"/>
                </a:ext>
              </a:extLst>
            </p:cNvPr>
            <p:cNvGrpSpPr/>
            <p:nvPr/>
          </p:nvGrpSpPr>
          <p:grpSpPr>
            <a:xfrm>
              <a:off x="801298" y="4423591"/>
              <a:ext cx="3658730" cy="1890133"/>
              <a:chOff x="6885360" y="5254913"/>
              <a:chExt cx="3658730" cy="1890133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0081FB3-3B79-6AD0-9C47-AE6690F44DBC}"/>
                  </a:ext>
                </a:extLst>
              </p:cNvPr>
              <p:cNvSpPr/>
              <p:nvPr/>
            </p:nvSpPr>
            <p:spPr>
              <a:xfrm>
                <a:off x="6885363" y="5254913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DCCDB1C-065F-A66D-0652-7FEE7336C624}"/>
                  </a:ext>
                </a:extLst>
              </p:cNvPr>
              <p:cNvSpPr/>
              <p:nvPr/>
            </p:nvSpPr>
            <p:spPr>
              <a:xfrm>
                <a:off x="6885362" y="5645550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9EE54D5-2B86-A3A7-6781-26F25949C58F}"/>
                  </a:ext>
                </a:extLst>
              </p:cNvPr>
              <p:cNvSpPr/>
              <p:nvPr/>
            </p:nvSpPr>
            <p:spPr>
              <a:xfrm>
                <a:off x="6885361" y="6036187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A39D23E9-0E38-4790-E6B9-B537959ABDDA}"/>
                  </a:ext>
                </a:extLst>
              </p:cNvPr>
              <p:cNvSpPr/>
              <p:nvPr/>
            </p:nvSpPr>
            <p:spPr>
              <a:xfrm>
                <a:off x="6885360" y="6426825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4B37661-15DB-E3EC-8AE3-29896388EEE9}"/>
                  </a:ext>
                </a:extLst>
              </p:cNvPr>
              <p:cNvSpPr/>
              <p:nvPr/>
            </p:nvSpPr>
            <p:spPr>
              <a:xfrm>
                <a:off x="8768845" y="5645550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9EB0C628-0FC3-7D1C-596D-7F3D3280C873}"/>
                  </a:ext>
                </a:extLst>
              </p:cNvPr>
              <p:cNvSpPr/>
              <p:nvPr/>
            </p:nvSpPr>
            <p:spPr>
              <a:xfrm>
                <a:off x="8768844" y="6036187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438BDEF-6323-B628-6A3D-F5E781AFEE39}"/>
                  </a:ext>
                </a:extLst>
              </p:cNvPr>
              <p:cNvSpPr/>
              <p:nvPr/>
            </p:nvSpPr>
            <p:spPr>
              <a:xfrm>
                <a:off x="8768844" y="6426825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DAFDC6E0-D456-CDFE-8CBD-55BC31E5AD2D}"/>
                  </a:ext>
                </a:extLst>
              </p:cNvPr>
              <p:cNvCxnSpPr>
                <a:cxnSpLocks/>
                <a:stCxn id="22" idx="6"/>
                <a:endCxn id="29" idx="2"/>
              </p:cNvCxnSpPr>
              <p:nvPr/>
            </p:nvCxnSpPr>
            <p:spPr>
              <a:xfrm>
                <a:off x="7462453" y="5418706"/>
                <a:ext cx="1306392" cy="3906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2089F5F5-3F81-F403-4034-84BCEA0095A7}"/>
                  </a:ext>
                </a:extLst>
              </p:cNvPr>
              <p:cNvCxnSpPr>
                <a:cxnSpLocks/>
                <a:stCxn id="22" idx="6"/>
                <a:endCxn id="30" idx="2"/>
              </p:cNvCxnSpPr>
              <p:nvPr/>
            </p:nvCxnSpPr>
            <p:spPr>
              <a:xfrm>
                <a:off x="7462453" y="5418706"/>
                <a:ext cx="1306391" cy="7812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9CB5DA1C-4EE6-E2F4-3351-AB2F12E9AEE7}"/>
                  </a:ext>
                </a:extLst>
              </p:cNvPr>
              <p:cNvCxnSpPr>
                <a:cxnSpLocks/>
                <a:stCxn id="22" idx="6"/>
                <a:endCxn id="31" idx="2"/>
              </p:cNvCxnSpPr>
              <p:nvPr/>
            </p:nvCxnSpPr>
            <p:spPr>
              <a:xfrm>
                <a:off x="7462453" y="5418706"/>
                <a:ext cx="1306391" cy="1171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1194E43C-6C50-6259-90A8-0057C52D729A}"/>
                  </a:ext>
                </a:extLst>
              </p:cNvPr>
              <p:cNvCxnSpPr>
                <a:cxnSpLocks/>
                <a:stCxn id="26" idx="6"/>
                <a:endCxn id="29" idx="2"/>
              </p:cNvCxnSpPr>
              <p:nvPr/>
            </p:nvCxnSpPr>
            <p:spPr>
              <a:xfrm>
                <a:off x="7462452" y="5809343"/>
                <a:ext cx="13063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6162B0F5-7F80-3F0E-3EF4-FA54616A21CB}"/>
                  </a:ext>
                </a:extLst>
              </p:cNvPr>
              <p:cNvCxnSpPr>
                <a:cxnSpLocks/>
                <a:stCxn id="26" idx="6"/>
                <a:endCxn id="30" idx="2"/>
              </p:cNvCxnSpPr>
              <p:nvPr/>
            </p:nvCxnSpPr>
            <p:spPr>
              <a:xfrm>
                <a:off x="7462452" y="5809343"/>
                <a:ext cx="1306392" cy="3906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3D518FEA-30FA-507F-E44B-046E8F165611}"/>
                  </a:ext>
                </a:extLst>
              </p:cNvPr>
              <p:cNvCxnSpPr>
                <a:cxnSpLocks/>
                <a:stCxn id="26" idx="6"/>
                <a:endCxn id="31" idx="2"/>
              </p:cNvCxnSpPr>
              <p:nvPr/>
            </p:nvCxnSpPr>
            <p:spPr>
              <a:xfrm>
                <a:off x="7462452" y="5809343"/>
                <a:ext cx="1306392" cy="781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A167FD77-9DCC-4AD4-9BAD-745B5D93F6EE}"/>
                  </a:ext>
                </a:extLst>
              </p:cNvPr>
              <p:cNvCxnSpPr>
                <a:cxnSpLocks/>
                <a:stCxn id="27" idx="6"/>
                <a:endCxn id="29" idx="2"/>
              </p:cNvCxnSpPr>
              <p:nvPr/>
            </p:nvCxnSpPr>
            <p:spPr>
              <a:xfrm flipV="1">
                <a:off x="7462451" y="5809343"/>
                <a:ext cx="1306394" cy="3906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7AC5F6A4-741D-3122-2919-FE6F8C74158F}"/>
                  </a:ext>
                </a:extLst>
              </p:cNvPr>
              <p:cNvCxnSpPr>
                <a:cxnSpLocks/>
                <a:stCxn id="27" idx="6"/>
                <a:endCxn id="30" idx="2"/>
              </p:cNvCxnSpPr>
              <p:nvPr/>
            </p:nvCxnSpPr>
            <p:spPr>
              <a:xfrm>
                <a:off x="7462451" y="6199980"/>
                <a:ext cx="13063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4F2719F7-194F-3D7D-EBE6-740312A16006}"/>
                  </a:ext>
                </a:extLst>
              </p:cNvPr>
              <p:cNvCxnSpPr>
                <a:cxnSpLocks/>
                <a:stCxn id="27" idx="6"/>
                <a:endCxn id="31" idx="2"/>
              </p:cNvCxnSpPr>
              <p:nvPr/>
            </p:nvCxnSpPr>
            <p:spPr>
              <a:xfrm>
                <a:off x="7462451" y="6199980"/>
                <a:ext cx="1306393" cy="390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81BC1AA5-0178-5F5B-A537-62E512C875E6}"/>
                  </a:ext>
                </a:extLst>
              </p:cNvPr>
              <p:cNvCxnSpPr>
                <a:cxnSpLocks/>
                <a:stCxn id="28" idx="6"/>
                <a:endCxn id="29" idx="2"/>
              </p:cNvCxnSpPr>
              <p:nvPr/>
            </p:nvCxnSpPr>
            <p:spPr>
              <a:xfrm flipV="1">
                <a:off x="7462450" y="5809343"/>
                <a:ext cx="1306395" cy="781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73E0B131-C525-AB67-D817-5E9394A8B4DF}"/>
                  </a:ext>
                </a:extLst>
              </p:cNvPr>
              <p:cNvCxnSpPr>
                <a:cxnSpLocks/>
                <a:stCxn id="28" idx="6"/>
                <a:endCxn id="30" idx="2"/>
              </p:cNvCxnSpPr>
              <p:nvPr/>
            </p:nvCxnSpPr>
            <p:spPr>
              <a:xfrm flipV="1">
                <a:off x="7462450" y="6199980"/>
                <a:ext cx="1306394" cy="390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20089FF7-CAD3-1DB3-5B67-D611255AC6DF}"/>
                  </a:ext>
                </a:extLst>
              </p:cNvPr>
              <p:cNvCxnSpPr>
                <a:cxnSpLocks/>
                <a:stCxn id="28" idx="6"/>
                <a:endCxn id="31" idx="2"/>
              </p:cNvCxnSpPr>
              <p:nvPr/>
            </p:nvCxnSpPr>
            <p:spPr>
              <a:xfrm>
                <a:off x="7462450" y="6590618"/>
                <a:ext cx="1306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7CE9A574-4065-F3D2-8E3C-11C7E51BF9AD}"/>
                  </a:ext>
                </a:extLst>
              </p:cNvPr>
              <p:cNvSpPr/>
              <p:nvPr/>
            </p:nvSpPr>
            <p:spPr>
              <a:xfrm>
                <a:off x="9967000" y="6067713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D8C021CE-FF6F-31FE-A0D0-BA8F31A8062A}"/>
                  </a:ext>
                </a:extLst>
              </p:cNvPr>
              <p:cNvSpPr/>
              <p:nvPr/>
            </p:nvSpPr>
            <p:spPr>
              <a:xfrm>
                <a:off x="6885360" y="6817461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8E314EBF-E18A-6E01-7F3A-E64AB94E1E69}"/>
                  </a:ext>
                </a:extLst>
              </p:cNvPr>
              <p:cNvCxnSpPr>
                <a:cxnSpLocks/>
                <a:stCxn id="47" idx="6"/>
                <a:endCxn id="31" idx="2"/>
              </p:cNvCxnSpPr>
              <p:nvPr/>
            </p:nvCxnSpPr>
            <p:spPr>
              <a:xfrm flipV="1">
                <a:off x="7462450" y="6590618"/>
                <a:ext cx="1306394" cy="390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ED433CDA-E940-BD02-E7EA-B4BE311AE9C5}"/>
                  </a:ext>
                </a:extLst>
              </p:cNvPr>
              <p:cNvCxnSpPr>
                <a:cxnSpLocks/>
                <a:stCxn id="47" idx="6"/>
                <a:endCxn id="30" idx="2"/>
              </p:cNvCxnSpPr>
              <p:nvPr/>
            </p:nvCxnSpPr>
            <p:spPr>
              <a:xfrm flipV="1">
                <a:off x="7462450" y="6199980"/>
                <a:ext cx="1306394" cy="7812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0919F5BD-0FD8-4372-BF41-1EC1BCDAFD8D}"/>
                  </a:ext>
                </a:extLst>
              </p:cNvPr>
              <p:cNvCxnSpPr>
                <a:cxnSpLocks/>
                <a:stCxn id="47" idx="6"/>
                <a:endCxn id="29" idx="2"/>
              </p:cNvCxnSpPr>
              <p:nvPr/>
            </p:nvCxnSpPr>
            <p:spPr>
              <a:xfrm flipV="1">
                <a:off x="7462450" y="5809343"/>
                <a:ext cx="1306395" cy="1171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C246D1F6-3597-A362-EDDA-B5D9A6CD9963}"/>
                  </a:ext>
                </a:extLst>
              </p:cNvPr>
              <p:cNvCxnSpPr>
                <a:cxnSpLocks/>
                <a:stCxn id="29" idx="6"/>
                <a:endCxn id="46" idx="2"/>
              </p:cNvCxnSpPr>
              <p:nvPr/>
            </p:nvCxnSpPr>
            <p:spPr>
              <a:xfrm>
                <a:off x="9345935" y="5809343"/>
                <a:ext cx="621065" cy="4221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B4FCC480-1003-9DA0-F370-1D7538E0EF00}"/>
                  </a:ext>
                </a:extLst>
              </p:cNvPr>
              <p:cNvCxnSpPr>
                <a:cxnSpLocks/>
                <a:stCxn id="30" idx="6"/>
                <a:endCxn id="46" idx="2"/>
              </p:cNvCxnSpPr>
              <p:nvPr/>
            </p:nvCxnSpPr>
            <p:spPr>
              <a:xfrm>
                <a:off x="9345934" y="6199980"/>
                <a:ext cx="621066" cy="315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9AB655B8-1BFB-767E-D2FC-6233938DA82E}"/>
                  </a:ext>
                </a:extLst>
              </p:cNvPr>
              <p:cNvCxnSpPr>
                <a:cxnSpLocks/>
                <a:stCxn id="31" idx="6"/>
                <a:endCxn id="46" idx="2"/>
              </p:cNvCxnSpPr>
              <p:nvPr/>
            </p:nvCxnSpPr>
            <p:spPr>
              <a:xfrm flipV="1">
                <a:off x="9345934" y="6231506"/>
                <a:ext cx="621066" cy="3591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99AD189-0499-5F6B-8BB4-BE280C38DBA0}"/>
                </a:ext>
              </a:extLst>
            </p:cNvPr>
            <p:cNvSpPr/>
            <p:nvPr/>
          </p:nvSpPr>
          <p:spPr>
            <a:xfrm>
              <a:off x="1378386" y="4423590"/>
              <a:ext cx="1306391" cy="2015309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8CBB77E-3FB7-39D7-EF6E-3C2E14E9A60C}"/>
              </a:ext>
            </a:extLst>
          </p:cNvPr>
          <p:cNvSpPr txBox="1"/>
          <p:nvPr/>
        </p:nvSpPr>
        <p:spPr>
          <a:xfrm>
            <a:off x="899379" y="6900932"/>
            <a:ext cx="322875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활성화 함수 동작 설정 구간</a:t>
            </a:r>
            <a:endParaRPr lang="en-US" altLang="ko-KR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067F386-3FD3-5978-1424-65B25634E365}"/>
              </a:ext>
            </a:extLst>
          </p:cNvPr>
          <p:cNvSpPr/>
          <p:nvPr/>
        </p:nvSpPr>
        <p:spPr>
          <a:xfrm rot="9770343">
            <a:off x="3446020" y="3825645"/>
            <a:ext cx="4315884" cy="660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8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997250-4658-4C12-A6E0-09D7BD6D830D}"/>
              </a:ext>
            </a:extLst>
          </p:cNvPr>
          <p:cNvSpPr txBox="1"/>
          <p:nvPr/>
        </p:nvSpPr>
        <p:spPr>
          <a:xfrm>
            <a:off x="389022" y="2375430"/>
            <a:ext cx="239990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4E73F6F-EF41-4C46-BE46-9AAB1F91B238}"/>
              </a:ext>
            </a:extLst>
          </p:cNvPr>
          <p:cNvCxnSpPr/>
          <p:nvPr/>
        </p:nvCxnSpPr>
        <p:spPr>
          <a:xfrm>
            <a:off x="266382" y="6528909"/>
            <a:ext cx="5191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938CB8A-D745-461B-9DBA-79B9714F2727}"/>
              </a:ext>
            </a:extLst>
          </p:cNvPr>
          <p:cNvCxnSpPr>
            <a:cxnSpLocks/>
          </p:cNvCxnSpPr>
          <p:nvPr/>
        </p:nvCxnSpPr>
        <p:spPr>
          <a:xfrm flipV="1">
            <a:off x="1627822" y="3277709"/>
            <a:ext cx="0" cy="4135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5A9F65-63FB-4FF2-8F7B-A56868E10C50}"/>
              </a:ext>
            </a:extLst>
          </p:cNvPr>
          <p:cNvSpPr txBox="1"/>
          <p:nvPr/>
        </p:nvSpPr>
        <p:spPr>
          <a:xfrm>
            <a:off x="831829" y="5203130"/>
            <a:ext cx="641638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D9AF1C-7ECF-4441-A245-C9AFAF8F180F}"/>
              </a:ext>
            </a:extLst>
          </p:cNvPr>
          <p:cNvSpPr txBox="1"/>
          <p:nvPr/>
        </p:nvSpPr>
        <p:spPr>
          <a:xfrm>
            <a:off x="5053300" y="6742269"/>
            <a:ext cx="49783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CFB795C-47C1-46EC-B13F-29BFC783FB4B}"/>
              </a:ext>
            </a:extLst>
          </p:cNvPr>
          <p:cNvSpPr/>
          <p:nvPr/>
        </p:nvSpPr>
        <p:spPr>
          <a:xfrm>
            <a:off x="2238953" y="2871313"/>
            <a:ext cx="3026079" cy="324103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AF8309-15B0-43B6-BB87-1580C8DECA05}"/>
              </a:ext>
            </a:extLst>
          </p:cNvPr>
          <p:cNvSpPr/>
          <p:nvPr/>
        </p:nvSpPr>
        <p:spPr>
          <a:xfrm>
            <a:off x="1913860" y="2801575"/>
            <a:ext cx="3769325" cy="182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CD9C788-FE52-41B2-A31F-945F39C47D23}"/>
              </a:ext>
            </a:extLst>
          </p:cNvPr>
          <p:cNvCxnSpPr/>
          <p:nvPr/>
        </p:nvCxnSpPr>
        <p:spPr>
          <a:xfrm flipH="1">
            <a:off x="4948515" y="4216725"/>
            <a:ext cx="497839" cy="1727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27AAF68B-853A-48FE-84BE-841B8F6BBD24}"/>
              </a:ext>
            </a:extLst>
          </p:cNvPr>
          <p:cNvSpPr/>
          <p:nvPr/>
        </p:nvSpPr>
        <p:spPr>
          <a:xfrm>
            <a:off x="5197434" y="4811869"/>
            <a:ext cx="67598" cy="6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909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997250-4658-4C12-A6E0-09D7BD6D830D}"/>
              </a:ext>
            </a:extLst>
          </p:cNvPr>
          <p:cNvSpPr txBox="1"/>
          <p:nvPr/>
        </p:nvSpPr>
        <p:spPr>
          <a:xfrm>
            <a:off x="389022" y="2375430"/>
            <a:ext cx="239990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Optimizer </a:t>
            </a:r>
            <a:r>
              <a:rPr lang="ko-KR" altLang="en-US" dirty="0"/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5D4A49-BA58-4478-AEC9-9E193DCD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25" y="2928223"/>
            <a:ext cx="7216895" cy="40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43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997250-4658-4C12-A6E0-09D7BD6D830D}"/>
              </a:ext>
            </a:extLst>
          </p:cNvPr>
          <p:cNvSpPr txBox="1"/>
          <p:nvPr/>
        </p:nvSpPr>
        <p:spPr>
          <a:xfrm>
            <a:off x="389022" y="2375430"/>
            <a:ext cx="239990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손실 함수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367699-BB63-4CE0-91A2-AD40A0F4400F}"/>
              </a:ext>
            </a:extLst>
          </p:cNvPr>
          <p:cNvSpPr/>
          <p:nvPr/>
        </p:nvSpPr>
        <p:spPr>
          <a:xfrm>
            <a:off x="801298" y="3130688"/>
            <a:ext cx="1405857" cy="127493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학습 값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54A8E50-4B64-423B-98A0-0B18B8A093C2}"/>
              </a:ext>
            </a:extLst>
          </p:cNvPr>
          <p:cNvSpPr/>
          <p:nvPr/>
        </p:nvSpPr>
        <p:spPr>
          <a:xfrm>
            <a:off x="2685147" y="3130688"/>
            <a:ext cx="1405857" cy="127493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 값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3142AF-A73A-41C1-9A81-27CFB25966D1}"/>
              </a:ext>
            </a:extLst>
          </p:cNvPr>
          <p:cNvSpPr txBox="1"/>
          <p:nvPr/>
        </p:nvSpPr>
        <p:spPr>
          <a:xfrm>
            <a:off x="801298" y="4524136"/>
            <a:ext cx="914280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solidFill>
                  <a:srgbClr val="292929"/>
                </a:solidFill>
                <a:latin typeface="charter"/>
              </a:rPr>
              <a:t>손실 함수의 종류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Sparse categorical cross-entropy</a:t>
            </a:r>
            <a:br>
              <a:rPr lang="en-US" altLang="ko-KR" dirty="0">
                <a:solidFill>
                  <a:srgbClr val="292929"/>
                </a:solidFill>
                <a:latin typeface="charter"/>
              </a:rPr>
            </a:br>
            <a:r>
              <a:rPr lang="en-US" altLang="ko-KR" dirty="0">
                <a:solidFill>
                  <a:srgbClr val="292929"/>
                </a:solidFill>
                <a:latin typeface="charter"/>
              </a:rPr>
              <a:t>     - </a:t>
            </a:r>
            <a:r>
              <a:rPr lang="ko-KR" altLang="en-US" dirty="0">
                <a:solidFill>
                  <a:srgbClr val="292929"/>
                </a:solidFill>
                <a:latin typeface="charter"/>
              </a:rPr>
              <a:t>멀티 클래스로 라벨의 정수형으로 선언 될 경우</a:t>
            </a:r>
            <a:r>
              <a:rPr lang="en-US" altLang="ko-KR" dirty="0">
                <a:solidFill>
                  <a:srgbClr val="292929"/>
                </a:solidFill>
                <a:latin typeface="charter"/>
              </a:rPr>
              <a:t>, </a:t>
            </a:r>
            <a:r>
              <a:rPr lang="ko-KR" altLang="en-US" dirty="0">
                <a:solidFill>
                  <a:srgbClr val="292929"/>
                </a:solidFill>
                <a:latin typeface="charter"/>
              </a:rPr>
              <a:t>이미지 기반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 mean abso</a:t>
            </a:r>
            <a:r>
              <a:rPr lang="en-US" altLang="ko-KR" dirty="0">
                <a:solidFill>
                  <a:srgbClr val="292929"/>
                </a:solidFill>
                <a:latin typeface="charter"/>
              </a:rPr>
              <a:t>lute error</a:t>
            </a:r>
            <a:br>
              <a:rPr lang="en-US" altLang="ko-KR" dirty="0">
                <a:solidFill>
                  <a:srgbClr val="292929"/>
                </a:solidFill>
                <a:latin typeface="charter"/>
              </a:rPr>
            </a:br>
            <a:r>
              <a:rPr lang="en-US" altLang="ko-KR" dirty="0">
                <a:solidFill>
                  <a:srgbClr val="292929"/>
                </a:solidFill>
                <a:latin typeface="charter"/>
              </a:rPr>
              <a:t>     - </a:t>
            </a:r>
            <a:r>
              <a:rPr lang="ko-KR" altLang="en-US" dirty="0">
                <a:solidFill>
                  <a:srgbClr val="292929"/>
                </a:solidFill>
                <a:latin typeface="charter"/>
              </a:rPr>
              <a:t>평균 제곱근을 이용한 오차 확인</a:t>
            </a:r>
            <a:r>
              <a:rPr lang="en-US" altLang="ko-KR" dirty="0">
                <a:solidFill>
                  <a:srgbClr val="292929"/>
                </a:solidFill>
                <a:latin typeface="charter"/>
              </a:rPr>
              <a:t>( </a:t>
            </a:r>
            <a:r>
              <a:rPr lang="ko-KR" altLang="en-US" dirty="0">
                <a:solidFill>
                  <a:srgbClr val="292929"/>
                </a:solidFill>
                <a:latin typeface="charter"/>
              </a:rPr>
              <a:t>값을 통해 오차 확인</a:t>
            </a:r>
            <a:r>
              <a:rPr lang="en-US" altLang="ko-KR" dirty="0">
                <a:solidFill>
                  <a:srgbClr val="292929"/>
                </a:solidFill>
                <a:latin typeface="chart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9455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555DD-2CAA-CCDA-6D34-49A542AAB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1475E6-1C01-E111-50C5-9DF6627AA5DB}"/>
              </a:ext>
            </a:extLst>
          </p:cNvPr>
          <p:cNvSpPr txBox="1"/>
          <p:nvPr/>
        </p:nvSpPr>
        <p:spPr>
          <a:xfrm>
            <a:off x="3342491" y="3067447"/>
            <a:ext cx="45993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이미지 분류</a:t>
            </a:r>
            <a:endParaRPr lang="en-US" altLang="ko-KR" sz="6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  <a:p>
            <a:r>
              <a:rPr lang="en-US" altLang="ko-KR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CNN</a:t>
            </a:r>
            <a:endParaRPr lang="ko-KR" altLang="en-US" sz="6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C0A14-6A26-A245-5A07-1E0EDEF4F58F}"/>
              </a:ext>
            </a:extLst>
          </p:cNvPr>
          <p:cNvSpPr txBox="1"/>
          <p:nvPr/>
        </p:nvSpPr>
        <p:spPr>
          <a:xfrm>
            <a:off x="1809752" y="2921039"/>
            <a:ext cx="11400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DE79A-F792-84B4-0279-F74DD628C78B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D39E0-10E7-D12C-BF7A-F056DCB57985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315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B05F18AF-362B-2AB5-1BE1-5396BDC6C6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315080"/>
              </p:ext>
            </p:extLst>
          </p:nvPr>
        </p:nvGraphicFramePr>
        <p:xfrm>
          <a:off x="310269" y="2506944"/>
          <a:ext cx="10271921" cy="1912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315880" imgH="2110680" progId="PBrush">
                  <p:embed/>
                </p:oleObj>
              </mc:Choice>
              <mc:Fallback>
                <p:oleObj name="Bitmap Image" r:id="rId3" imgW="11315880" imgH="211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269" y="2506944"/>
                        <a:ext cx="10271921" cy="1912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34E64AC0-8477-FCBF-3C39-1C72E1778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661293"/>
              </p:ext>
            </p:extLst>
          </p:nvPr>
        </p:nvGraphicFramePr>
        <p:xfrm>
          <a:off x="325901" y="4419599"/>
          <a:ext cx="6381599" cy="29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8130600" imgH="3695760" progId="PBrush">
                  <p:embed/>
                </p:oleObj>
              </mc:Choice>
              <mc:Fallback>
                <p:oleObj name="Bitmap Image" r:id="rId5" imgW="8130600" imgH="3695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901" y="4419599"/>
                        <a:ext cx="6381599" cy="29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7AE863-34FF-D7AB-E74C-503A3999447B}"/>
              </a:ext>
            </a:extLst>
          </p:cNvPr>
          <p:cNvSpPr/>
          <p:nvPr/>
        </p:nvSpPr>
        <p:spPr>
          <a:xfrm>
            <a:off x="508327" y="2838233"/>
            <a:ext cx="10271921" cy="324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995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행렬의 개념</a:t>
            </a:r>
            <a:endParaRPr lang="en-US" altLang="ko-KR" sz="16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4A455AC-87DC-A898-C4E4-23D63A60A75E}"/>
              </a:ext>
            </a:extLst>
          </p:cNvPr>
          <p:cNvGraphicFramePr>
            <a:graphicFrameLocks noGrp="1"/>
          </p:cNvGraphicFramePr>
          <p:nvPr/>
        </p:nvGraphicFramePr>
        <p:xfrm>
          <a:off x="690294" y="2813112"/>
          <a:ext cx="4384795" cy="3804485"/>
        </p:xfrm>
        <a:graphic>
          <a:graphicData uri="http://schemas.openxmlformats.org/drawingml/2006/table">
            <a:tbl>
              <a:tblPr/>
              <a:tblGrid>
                <a:gridCol w="876959">
                  <a:extLst>
                    <a:ext uri="{9D8B030D-6E8A-4147-A177-3AD203B41FA5}">
                      <a16:colId xmlns:a16="http://schemas.microsoft.com/office/drawing/2014/main" val="91639038"/>
                    </a:ext>
                  </a:extLst>
                </a:gridCol>
                <a:gridCol w="876959">
                  <a:extLst>
                    <a:ext uri="{9D8B030D-6E8A-4147-A177-3AD203B41FA5}">
                      <a16:colId xmlns:a16="http://schemas.microsoft.com/office/drawing/2014/main" val="3404463014"/>
                    </a:ext>
                  </a:extLst>
                </a:gridCol>
                <a:gridCol w="876959">
                  <a:extLst>
                    <a:ext uri="{9D8B030D-6E8A-4147-A177-3AD203B41FA5}">
                      <a16:colId xmlns:a16="http://schemas.microsoft.com/office/drawing/2014/main" val="284642897"/>
                    </a:ext>
                  </a:extLst>
                </a:gridCol>
                <a:gridCol w="876959">
                  <a:extLst>
                    <a:ext uri="{9D8B030D-6E8A-4147-A177-3AD203B41FA5}">
                      <a16:colId xmlns:a16="http://schemas.microsoft.com/office/drawing/2014/main" val="1135924931"/>
                    </a:ext>
                  </a:extLst>
                </a:gridCol>
                <a:gridCol w="876959">
                  <a:extLst>
                    <a:ext uri="{9D8B030D-6E8A-4147-A177-3AD203B41FA5}">
                      <a16:colId xmlns:a16="http://schemas.microsoft.com/office/drawing/2014/main" val="2061206759"/>
                    </a:ext>
                  </a:extLst>
                </a:gridCol>
              </a:tblGrid>
              <a:tr h="7608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483482"/>
                  </a:ext>
                </a:extLst>
              </a:tr>
              <a:tr h="7608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53214"/>
                  </a:ext>
                </a:extLst>
              </a:tr>
              <a:tr h="7608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331783"/>
                  </a:ext>
                </a:extLst>
              </a:tr>
              <a:tr h="7608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934233"/>
                  </a:ext>
                </a:extLst>
              </a:tr>
              <a:tr h="7608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9976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DC26983F-721F-E8A8-212D-643C936C669E}"/>
              </a:ext>
            </a:extLst>
          </p:cNvPr>
          <p:cNvSpPr txBox="1"/>
          <p:nvPr/>
        </p:nvSpPr>
        <p:spPr>
          <a:xfrm>
            <a:off x="5345906" y="2782641"/>
            <a:ext cx="4655613" cy="99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나눔고딕" pitchFamily="2" charset="-127"/>
                <a:ea typeface="나눔고딕" pitchFamily="2" charset="-127"/>
              </a:rPr>
              <a:t>매트릭스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solidFill>
                <a:srgbClr val="666666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나눔고딕" pitchFamily="2" charset="-127"/>
                <a:ea typeface="나눔고딕" pitchFamily="2" charset="-127"/>
              </a:rPr>
              <a:t>행렬의 가로 줄을 행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나눔고딕" pitchFamily="2" charset="-127"/>
                <a:ea typeface="나눔고딕" pitchFamily="2" charset="-127"/>
              </a:rPr>
              <a:t>세로 줄을 열</a:t>
            </a:r>
            <a:endParaRPr lang="en-US" altLang="ko-KR" b="0" i="0" dirty="0">
              <a:solidFill>
                <a:srgbClr val="666666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37C78-3379-54CC-3378-7034CD1D1908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8B3AEF-45EF-D6DC-D598-8F0BFE1015DB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27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행렬의 개념</a:t>
            </a:r>
            <a:endParaRPr lang="en-US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928C5-CAD9-0289-1BB8-9F4E54DE737B}"/>
              </a:ext>
            </a:extLst>
          </p:cNvPr>
          <p:cNvSpPr txBox="1"/>
          <p:nvPr/>
        </p:nvSpPr>
        <p:spPr>
          <a:xfrm>
            <a:off x="389022" y="2178453"/>
            <a:ext cx="465561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666666"/>
                </a:solidFill>
                <a:latin typeface="나눔고딕" pitchFamily="2" charset="-127"/>
                <a:ea typeface="나눔고딕" pitchFamily="2" charset="-127"/>
              </a:rPr>
              <a:t>힐 암호</a:t>
            </a:r>
            <a:endParaRPr lang="en-US" altLang="ko-KR" b="0" i="0" dirty="0">
              <a:solidFill>
                <a:srgbClr val="666666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05A17D-F8E0-1E10-F98A-065B8A7D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70" y="2551480"/>
            <a:ext cx="8591550" cy="1724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60231FF-25E2-176F-6AD4-3FDAE0C1A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82" y="4098236"/>
            <a:ext cx="8810625" cy="1381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6C691F-7C39-0A50-FCC0-C3C911B55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401" y="4587067"/>
            <a:ext cx="1762125" cy="571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D8B63E6-2134-12C5-1AB2-A8C40CBF3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390" y="5858288"/>
            <a:ext cx="8125074" cy="9558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3F4867B-A748-5D2B-FBBC-E0CB6E61A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66" y="5868476"/>
            <a:ext cx="904875" cy="676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E93A51-B029-DE98-E6AC-7DA2D65B7256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E0BC0-E59A-FDC1-A9E6-806D7EC93CA8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47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행렬의 개념</a:t>
            </a:r>
            <a:endParaRPr lang="en-US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928C5-CAD9-0289-1BB8-9F4E54DE737B}"/>
              </a:ext>
            </a:extLst>
          </p:cNvPr>
          <p:cNvSpPr txBox="1"/>
          <p:nvPr/>
        </p:nvSpPr>
        <p:spPr>
          <a:xfrm>
            <a:off x="389022" y="2178453"/>
            <a:ext cx="465561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666666"/>
                </a:solidFill>
                <a:latin typeface="나눔고딕" pitchFamily="2" charset="-127"/>
                <a:ea typeface="나눔고딕" pitchFamily="2" charset="-127"/>
              </a:rPr>
              <a:t>힐 암호</a:t>
            </a:r>
            <a:endParaRPr lang="en-US" altLang="ko-KR" b="0" i="0" dirty="0">
              <a:solidFill>
                <a:srgbClr val="666666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D061D53-61B1-8A73-08C1-56293D5A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7" y="2625459"/>
            <a:ext cx="9836357" cy="2674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737BAF-5CC4-A591-8A27-EB6F496A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98" y="5300258"/>
            <a:ext cx="8810625" cy="1381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84AFD7-7EDF-CE3C-9DD3-61077F49D8CF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B19B02-DC57-F7FD-E02C-D5ACA2701B88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62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32237" cy="400110"/>
            <a:chOff x="143742" y="1435101"/>
            <a:chExt cx="183223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174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산업혁명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산업혁명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0	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066832-A361-4049-9EDC-0F95491A2E6A}"/>
              </a:ext>
            </a:extLst>
          </p:cNvPr>
          <p:cNvSpPr/>
          <p:nvPr/>
        </p:nvSpPr>
        <p:spPr>
          <a:xfrm>
            <a:off x="3597338" y="2430473"/>
            <a:ext cx="995785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공장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5" name="Picture 4" descr="Engraved vintage, hand drawn, old locomotive or train with steam on american railway. retro transport. Premium Vector">
            <a:extLst>
              <a:ext uri="{FF2B5EF4-FFF2-40B4-BE49-F238E27FC236}">
                <a16:creationId xmlns:a16="http://schemas.microsoft.com/office/drawing/2014/main" id="{05D16DE9-470F-45D2-885E-788E399E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9ED"/>
              </a:clrFrom>
              <a:clrTo>
                <a:srgbClr val="FFF9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9" y="3017116"/>
            <a:ext cx="5228965" cy="395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1차, 2차, 3차, 4차 산업혁명 단계 정리 : 네이버 블로그">
            <a:extLst>
              <a:ext uri="{FF2B5EF4-FFF2-40B4-BE49-F238E27FC236}">
                <a16:creationId xmlns:a16="http://schemas.microsoft.com/office/drawing/2014/main" id="{211A4340-3333-40FA-ABF4-A9FDA9E2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35" y="1811965"/>
            <a:ext cx="5228965" cy="3717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러다이트 운동 - 위키백과, 우리 모두의 백과사전">
            <a:extLst>
              <a:ext uri="{FF2B5EF4-FFF2-40B4-BE49-F238E27FC236}">
                <a16:creationId xmlns:a16="http://schemas.microsoft.com/office/drawing/2014/main" id="{F70AC012-A76D-4451-95BD-F8294A672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105" y="2131530"/>
            <a:ext cx="5061617" cy="44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25D99F-D824-4191-A0F4-D1BBFAE8C2FB}"/>
              </a:ext>
            </a:extLst>
          </p:cNvPr>
          <p:cNvSpPr/>
          <p:nvPr/>
        </p:nvSpPr>
        <p:spPr>
          <a:xfrm>
            <a:off x="176965" y="1811965"/>
            <a:ext cx="2589170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1</a:t>
            </a:r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차 산업혁명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79F5D4-67CD-431E-B749-9F09F5A2E3D7}"/>
              </a:ext>
            </a:extLst>
          </p:cNvPr>
          <p:cNvSpPr/>
          <p:nvPr/>
        </p:nvSpPr>
        <p:spPr>
          <a:xfrm>
            <a:off x="177296" y="2414540"/>
            <a:ext cx="1806906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증기기관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AE5A9-074E-4FBA-B9F1-7F9EBA4811B6}"/>
              </a:ext>
            </a:extLst>
          </p:cNvPr>
          <p:cNvSpPr/>
          <p:nvPr/>
        </p:nvSpPr>
        <p:spPr>
          <a:xfrm>
            <a:off x="2089746" y="2414540"/>
            <a:ext cx="1401346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기계화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566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행렬의 개념</a:t>
            </a:r>
            <a:endParaRPr lang="en-US" altLang="ko-KR" sz="16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2E75AFA-FB19-F384-FD5A-51EF5712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98" y="2409384"/>
            <a:ext cx="5825280" cy="4542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5173C-921F-A3C1-971B-F412C89D2280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A62513-DAAE-2680-9411-A235A1774397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75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927290-2D37-6938-FCEB-A2666F0D4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98" y="3007374"/>
            <a:ext cx="3577129" cy="27535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A8557-E1FD-9C2F-FCF5-7FA4D1807506}"/>
              </a:ext>
            </a:extLst>
          </p:cNvPr>
          <p:cNvSpPr/>
          <p:nvPr/>
        </p:nvSpPr>
        <p:spPr>
          <a:xfrm>
            <a:off x="807432" y="3008336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0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8A7D96-2A2B-961C-E64D-BF53B2069DCD}"/>
              </a:ext>
            </a:extLst>
          </p:cNvPr>
          <p:cNvSpPr/>
          <p:nvPr/>
        </p:nvSpPr>
        <p:spPr>
          <a:xfrm>
            <a:off x="1689387" y="3014924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1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54C410-8BD7-4024-8277-DB76872B9C32}"/>
              </a:ext>
            </a:extLst>
          </p:cNvPr>
          <p:cNvSpPr/>
          <p:nvPr/>
        </p:nvSpPr>
        <p:spPr>
          <a:xfrm>
            <a:off x="2592761" y="3014923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</a:rPr>
              <a:t>7</a:t>
            </a:r>
            <a:endParaRPr lang="ko-KR" altLang="en-US" sz="4000" dirty="0">
              <a:solidFill>
                <a:schemeClr val="accent2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58B92B-E9A2-FACB-9C78-AF282A60C2DA}"/>
              </a:ext>
            </a:extLst>
          </p:cNvPr>
          <p:cNvSpPr/>
          <p:nvPr/>
        </p:nvSpPr>
        <p:spPr>
          <a:xfrm>
            <a:off x="3496135" y="3020551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</a:rPr>
              <a:t>5</a:t>
            </a:r>
            <a:endParaRPr lang="ko-KR" altLang="en-US" sz="4000" dirty="0">
              <a:solidFill>
                <a:schemeClr val="accent2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8A6737-9A49-D053-2C59-020FE4687AE8}"/>
              </a:ext>
            </a:extLst>
          </p:cNvPr>
          <p:cNvSpPr/>
          <p:nvPr/>
        </p:nvSpPr>
        <p:spPr>
          <a:xfrm>
            <a:off x="807432" y="3695843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5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0EFDD4-400D-0B83-D06B-9F57FAEA1407}"/>
              </a:ext>
            </a:extLst>
          </p:cNvPr>
          <p:cNvSpPr/>
          <p:nvPr/>
        </p:nvSpPr>
        <p:spPr>
          <a:xfrm>
            <a:off x="1689387" y="3702431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5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FEFF8E-339C-BED7-0246-4D162D3DA6BC}"/>
              </a:ext>
            </a:extLst>
          </p:cNvPr>
          <p:cNvSpPr/>
          <p:nvPr/>
        </p:nvSpPr>
        <p:spPr>
          <a:xfrm>
            <a:off x="2592761" y="3702430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</a:rPr>
              <a:t>6</a:t>
            </a:r>
            <a:endParaRPr lang="ko-KR" altLang="en-US" sz="4000" b="1" dirty="0">
              <a:solidFill>
                <a:schemeClr val="accent2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4F1F70-D621-90EE-6D40-39648D762E39}"/>
              </a:ext>
            </a:extLst>
          </p:cNvPr>
          <p:cNvSpPr/>
          <p:nvPr/>
        </p:nvSpPr>
        <p:spPr>
          <a:xfrm>
            <a:off x="3496135" y="3708058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</a:rPr>
              <a:t>6</a:t>
            </a:r>
            <a:r>
              <a:rPr lang="en-US" altLang="ko-KR" sz="4000" dirty="0">
                <a:solidFill>
                  <a:schemeClr val="tx1"/>
                </a:solidFill>
              </a:rPr>
              <a:t>  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D883DE-0292-9E83-8E2C-226AE329CE63}"/>
              </a:ext>
            </a:extLst>
          </p:cNvPr>
          <p:cNvSpPr/>
          <p:nvPr/>
        </p:nvSpPr>
        <p:spPr>
          <a:xfrm>
            <a:off x="807432" y="4381515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B050"/>
                </a:solidFill>
              </a:rPr>
              <a:t>5</a:t>
            </a:r>
            <a:endParaRPr lang="ko-KR" altLang="en-US" sz="4000" dirty="0">
              <a:solidFill>
                <a:srgbClr val="00B05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318680-A728-BA50-4A00-B01368B27EF0}"/>
              </a:ext>
            </a:extLst>
          </p:cNvPr>
          <p:cNvSpPr/>
          <p:nvPr/>
        </p:nvSpPr>
        <p:spPr>
          <a:xfrm>
            <a:off x="1689387" y="4388103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B050"/>
                </a:solidFill>
              </a:rPr>
              <a:t>3</a:t>
            </a:r>
            <a:endParaRPr lang="ko-KR" altLang="en-US" sz="4000" dirty="0">
              <a:solidFill>
                <a:srgbClr val="00B05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175ACD-5853-F56B-B462-9552307BDB59}"/>
              </a:ext>
            </a:extLst>
          </p:cNvPr>
          <p:cNvSpPr/>
          <p:nvPr/>
        </p:nvSpPr>
        <p:spPr>
          <a:xfrm>
            <a:off x="2592761" y="4388102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</a:rPr>
              <a:t>3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15B85B-4392-A8F2-D640-6C8453B96B64}"/>
              </a:ext>
            </a:extLst>
          </p:cNvPr>
          <p:cNvSpPr/>
          <p:nvPr/>
        </p:nvSpPr>
        <p:spPr>
          <a:xfrm>
            <a:off x="3496135" y="4393730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</a:rPr>
              <a:t>0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C1A9BD-9385-C56A-3908-2B11BFB1FA66}"/>
              </a:ext>
            </a:extLst>
          </p:cNvPr>
          <p:cNvSpPr/>
          <p:nvPr/>
        </p:nvSpPr>
        <p:spPr>
          <a:xfrm>
            <a:off x="807432" y="5065136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B050"/>
                </a:solidFill>
              </a:rPr>
              <a:t>1</a:t>
            </a:r>
            <a:endParaRPr lang="ko-KR" altLang="en-US" sz="4000" dirty="0">
              <a:solidFill>
                <a:srgbClr val="00B05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709F2F-2B33-F59F-0D91-74B50F98B25B}"/>
              </a:ext>
            </a:extLst>
          </p:cNvPr>
          <p:cNvSpPr/>
          <p:nvPr/>
        </p:nvSpPr>
        <p:spPr>
          <a:xfrm>
            <a:off x="1698617" y="5071723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B050"/>
                </a:solidFill>
              </a:rPr>
              <a:t>1</a:t>
            </a:r>
            <a:endParaRPr lang="ko-KR" altLang="en-US" sz="4000" dirty="0">
              <a:solidFill>
                <a:srgbClr val="00B05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4438327-7575-1738-A763-0BD99775098F}"/>
              </a:ext>
            </a:extLst>
          </p:cNvPr>
          <p:cNvSpPr/>
          <p:nvPr/>
        </p:nvSpPr>
        <p:spPr>
          <a:xfrm>
            <a:off x="2592761" y="5071723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</a:rPr>
              <a:t>1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D9C59A-918F-9AE8-E97D-DC3A822BC2D2}"/>
              </a:ext>
            </a:extLst>
          </p:cNvPr>
          <p:cNvSpPr/>
          <p:nvPr/>
        </p:nvSpPr>
        <p:spPr>
          <a:xfrm>
            <a:off x="3496135" y="5077351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</a:rPr>
              <a:t>2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CBB461-DF37-4793-5B44-8B83580BF641}"/>
              </a:ext>
            </a:extLst>
          </p:cNvPr>
          <p:cNvSpPr/>
          <p:nvPr/>
        </p:nvSpPr>
        <p:spPr>
          <a:xfrm>
            <a:off x="5997205" y="3694008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20450A-68F9-6B6B-2710-DFECEC77F64E}"/>
              </a:ext>
            </a:extLst>
          </p:cNvPr>
          <p:cNvSpPr/>
          <p:nvPr/>
        </p:nvSpPr>
        <p:spPr>
          <a:xfrm>
            <a:off x="5115250" y="4374927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0D9C24-6D1F-CDD0-0A33-0431AF1270EC}"/>
              </a:ext>
            </a:extLst>
          </p:cNvPr>
          <p:cNvSpPr/>
          <p:nvPr/>
        </p:nvSpPr>
        <p:spPr>
          <a:xfrm>
            <a:off x="5997205" y="4381515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FB2EA-741E-DD6C-B07F-1E90D7484F45}"/>
              </a:ext>
            </a:extLst>
          </p:cNvPr>
          <p:cNvSpPr/>
          <p:nvPr/>
        </p:nvSpPr>
        <p:spPr>
          <a:xfrm>
            <a:off x="5118791" y="3697986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20C0E3-9655-94EE-D116-9824CB80CAE6}"/>
              </a:ext>
            </a:extLst>
          </p:cNvPr>
          <p:cNvSpPr/>
          <p:nvPr/>
        </p:nvSpPr>
        <p:spPr>
          <a:xfrm>
            <a:off x="8835655" y="3687420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25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18D7D0-0CB1-137E-8373-A20F14854D2D}"/>
              </a:ext>
            </a:extLst>
          </p:cNvPr>
          <p:cNvSpPr/>
          <p:nvPr/>
        </p:nvSpPr>
        <p:spPr>
          <a:xfrm>
            <a:off x="7953700" y="4368339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8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FAA103-6CC5-170D-5BD5-43780A7B1EB2}"/>
              </a:ext>
            </a:extLst>
          </p:cNvPr>
          <p:cNvSpPr/>
          <p:nvPr/>
        </p:nvSpPr>
        <p:spPr>
          <a:xfrm>
            <a:off x="8835655" y="4374927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3E6F313-DF44-4FE9-ED1E-7678A54DA6D0}"/>
              </a:ext>
            </a:extLst>
          </p:cNvPr>
          <p:cNvSpPr/>
          <p:nvPr/>
        </p:nvSpPr>
        <p:spPr>
          <a:xfrm>
            <a:off x="7957241" y="3691398"/>
            <a:ext cx="885051" cy="681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B3F2795F-E409-D1B4-8D49-25ED69C4EEF4}"/>
              </a:ext>
            </a:extLst>
          </p:cNvPr>
          <p:cNvSpPr/>
          <p:nvPr/>
        </p:nvSpPr>
        <p:spPr>
          <a:xfrm>
            <a:off x="4258616" y="3882564"/>
            <a:ext cx="965653" cy="9715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AC79818A-0BA6-2054-4BD4-656FD3BC21F7}"/>
              </a:ext>
            </a:extLst>
          </p:cNvPr>
          <p:cNvSpPr/>
          <p:nvPr/>
        </p:nvSpPr>
        <p:spPr>
          <a:xfrm>
            <a:off x="7095589" y="4157670"/>
            <a:ext cx="66508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918DBC8-E209-BE6C-956B-C13D7E0DB06D}"/>
              </a:ext>
            </a:extLst>
          </p:cNvPr>
          <p:cNvSpPr/>
          <p:nvPr/>
        </p:nvSpPr>
        <p:spPr>
          <a:xfrm>
            <a:off x="8982431" y="3774362"/>
            <a:ext cx="591497" cy="50768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3452A8-266E-B544-6177-33F315567F0C}"/>
              </a:ext>
            </a:extLst>
          </p:cNvPr>
          <p:cNvSpPr txBox="1"/>
          <p:nvPr/>
        </p:nvSpPr>
        <p:spPr>
          <a:xfrm>
            <a:off x="3964170" y="6043959"/>
            <a:ext cx="203967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F3EC12-487C-2088-A66E-53EE6336EA2B}"/>
              </a:ext>
            </a:extLst>
          </p:cNvPr>
          <p:cNvSpPr txBox="1"/>
          <p:nvPr/>
        </p:nvSpPr>
        <p:spPr>
          <a:xfrm>
            <a:off x="8258343" y="5846982"/>
            <a:ext cx="112949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pooling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9F319-0448-E65F-08AF-7CD4ACD8F752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139218-68C0-0DFE-E945-E0089BC84DF9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134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8B4F1D99-6425-1E27-DB47-0EF260FD31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847964"/>
              </p:ext>
            </p:extLst>
          </p:nvPr>
        </p:nvGraphicFramePr>
        <p:xfrm>
          <a:off x="568080" y="2625459"/>
          <a:ext cx="9537700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384280" imgH="3970080" progId="PBrush">
                  <p:embed/>
                </p:oleObj>
              </mc:Choice>
              <mc:Fallback>
                <p:oleObj name="Bitmap Image" r:id="rId3" imgW="11384280" imgH="3970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080" y="2625459"/>
                        <a:ext cx="9537700" cy="331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936990-9C51-E5E4-13EF-5CD60F876C15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2EDDA-D9C3-852F-CD99-AD99D557541F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908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B77FE2-E511-D817-32A3-51A8E69A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2" y="2601464"/>
            <a:ext cx="4486275" cy="714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0BC577-3228-6C8F-71EF-FA85A77D2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764" y="1719197"/>
            <a:ext cx="4126657" cy="5570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CE01A1-C002-77BC-E8FA-3518BADF02E2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796B2-54D8-1B9C-7ED2-925DC3D95BBD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58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73C94E-05D1-BC85-0E96-17B050CDE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3" y="2625459"/>
            <a:ext cx="9053689" cy="44111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6C343-42EC-86D1-A2F1-FCBB4FF48B49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94122-61F2-852D-F57D-30B4457F2D8C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421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AE1CA3-980E-46B8-6339-9B9CB35F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51" y="2259417"/>
            <a:ext cx="8029869" cy="49974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1920E9-81F1-8F09-91A5-03E74CB82D39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D6E06B-6216-72B9-AA19-483705662A6B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553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65F4A5-6FD6-0D01-4FA9-678F9D7A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65" y="2244661"/>
            <a:ext cx="7926241" cy="4897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3CAD0-4190-7CF0-C628-9517EA0BF738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AB114-A6F6-F78C-255D-D00AD503B8F3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545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21AA85-FBA0-4A3C-9811-268CF92744C8}"/>
              </a:ext>
            </a:extLst>
          </p:cNvPr>
          <p:cNvSpPr txBox="1"/>
          <p:nvPr/>
        </p:nvSpPr>
        <p:spPr>
          <a:xfrm>
            <a:off x="354159" y="1878037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Mnist</a:t>
            </a:r>
            <a:r>
              <a:rPr lang="ko-KR" altLang="en-US" sz="1600" dirty="0"/>
              <a:t> 을 이용한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실험</a:t>
            </a:r>
            <a:endParaRPr lang="en-US" altLang="ko-KR" sz="1600" dirty="0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03DF5B45-0CA1-241F-A580-E5735C8D2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10420"/>
              </p:ext>
            </p:extLst>
          </p:nvPr>
        </p:nvGraphicFramePr>
        <p:xfrm>
          <a:off x="1098848" y="2259417"/>
          <a:ext cx="8868112" cy="4930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949440" imgH="3863520" progId="PBrush">
                  <p:embed/>
                </p:oleObj>
              </mc:Choice>
              <mc:Fallback>
                <p:oleObj name="Bitmap Image" r:id="rId3" imgW="6949440" imgH="3863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848" y="2259417"/>
                        <a:ext cx="8868112" cy="4930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F943469-D79B-6559-A60F-E4E9439AA475}"/>
              </a:ext>
            </a:extLst>
          </p:cNvPr>
          <p:cNvSpPr/>
          <p:nvPr/>
        </p:nvSpPr>
        <p:spPr>
          <a:xfrm rot="10800000">
            <a:off x="354159" y="4043680"/>
            <a:ext cx="560241" cy="3121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125C6-B13B-3CE1-6051-788FDEF75364}"/>
              </a:ext>
            </a:extLst>
          </p:cNvPr>
          <p:cNvSpPr txBox="1"/>
          <p:nvPr/>
        </p:nvSpPr>
        <p:spPr>
          <a:xfrm>
            <a:off x="1560863" y="564569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이미지 분류 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CNN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E428F-6F95-D441-6160-5539F1068E44}"/>
              </a:ext>
            </a:extLst>
          </p:cNvPr>
          <p:cNvSpPr txBox="1"/>
          <p:nvPr/>
        </p:nvSpPr>
        <p:spPr>
          <a:xfrm>
            <a:off x="651424" y="394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Ⅱ</a:t>
            </a:r>
            <a:endParaRPr lang="ko-KR" altLang="en-US" sz="3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2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32237" cy="400110"/>
            <a:chOff x="143742" y="1435101"/>
            <a:chExt cx="183223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174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산업혁명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산업혁명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0	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" name="Picture 6" descr="Electric tow4er with a blue cloudy sky Free Photo">
            <a:extLst>
              <a:ext uri="{FF2B5EF4-FFF2-40B4-BE49-F238E27FC236}">
                <a16:creationId xmlns:a16="http://schemas.microsoft.com/office/drawing/2014/main" id="{538BF570-0842-4A18-BF9F-7FCD0811C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1" y="3205305"/>
            <a:ext cx="5228965" cy="348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784FBF-122D-4EE0-B641-16AB06E4B21D}"/>
              </a:ext>
            </a:extLst>
          </p:cNvPr>
          <p:cNvSpPr/>
          <p:nvPr/>
        </p:nvSpPr>
        <p:spPr>
          <a:xfrm>
            <a:off x="176965" y="1811965"/>
            <a:ext cx="2589170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2</a:t>
            </a:r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차 산업혁명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A29F10-926B-4B18-853A-0923D89828C6}"/>
              </a:ext>
            </a:extLst>
          </p:cNvPr>
          <p:cNvSpPr/>
          <p:nvPr/>
        </p:nvSpPr>
        <p:spPr>
          <a:xfrm>
            <a:off x="180994" y="2450314"/>
            <a:ext cx="1949573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전기 동력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F4F96F-15A6-4C95-82C1-BC1BECA61474}"/>
              </a:ext>
            </a:extLst>
          </p:cNvPr>
          <p:cNvSpPr/>
          <p:nvPr/>
        </p:nvSpPr>
        <p:spPr>
          <a:xfrm>
            <a:off x="2188547" y="2451668"/>
            <a:ext cx="2760692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컨베이어 벨트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2A15D5-C3C8-411C-B918-F930F2A2BDD4}"/>
              </a:ext>
            </a:extLst>
          </p:cNvPr>
          <p:cNvSpPr/>
          <p:nvPr/>
        </p:nvSpPr>
        <p:spPr>
          <a:xfrm>
            <a:off x="5007562" y="2455091"/>
            <a:ext cx="1806906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대량생산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34" name="Picture 8" descr="헨리포드의 컨베이어벨트와 규모의경제 : 네이버 블로그">
            <a:extLst>
              <a:ext uri="{FF2B5EF4-FFF2-40B4-BE49-F238E27FC236}">
                <a16:creationId xmlns:a16="http://schemas.microsoft.com/office/drawing/2014/main" id="{04E49488-76B1-421F-8BA4-D94EF916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01" y="2918003"/>
            <a:ext cx="5066911" cy="3770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4차 산업혁명 시대라는데 1차, 2차, 3차는 뭘까? &lt; 홀릭 it &lt; 기사본문 - 맨즈랩">
            <a:extLst>
              <a:ext uri="{FF2B5EF4-FFF2-40B4-BE49-F238E27FC236}">
                <a16:creationId xmlns:a16="http://schemas.microsoft.com/office/drawing/2014/main" id="{C987A2F5-E8A5-4FEC-8204-0B8B9DE03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10" y="1788397"/>
            <a:ext cx="6849442" cy="3959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9C46CDFD-FE35-4C79-AE36-45AC412CDBC7}"/>
              </a:ext>
            </a:extLst>
          </p:cNvPr>
          <p:cNvSpPr txBox="1">
            <a:spLocks/>
          </p:cNvSpPr>
          <p:nvPr/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D81B7A-2849-4A1C-BD8C-E320B2A00EA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87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32237" cy="400110"/>
            <a:chOff x="143742" y="1435101"/>
            <a:chExt cx="183223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174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산업혁명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산업혁명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0	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25E765-736A-4EDC-8B8E-339D6DC709C5}"/>
              </a:ext>
            </a:extLst>
          </p:cNvPr>
          <p:cNvSpPr/>
          <p:nvPr/>
        </p:nvSpPr>
        <p:spPr>
          <a:xfrm>
            <a:off x="176965" y="1811965"/>
            <a:ext cx="2589170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3</a:t>
            </a:r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차 산업혁명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6B7A21-F798-452E-B30F-7F47E71B30DF}"/>
              </a:ext>
            </a:extLst>
          </p:cNvPr>
          <p:cNvSpPr/>
          <p:nvPr/>
        </p:nvSpPr>
        <p:spPr>
          <a:xfrm>
            <a:off x="252677" y="2450314"/>
            <a:ext cx="1401346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컴퓨터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6A815AF-919A-4DBE-A737-DC21FEE8638D}"/>
              </a:ext>
            </a:extLst>
          </p:cNvPr>
          <p:cNvSpPr/>
          <p:nvPr/>
        </p:nvSpPr>
        <p:spPr>
          <a:xfrm>
            <a:off x="1688871" y="2449293"/>
            <a:ext cx="1401346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인터넷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FC4CEF-0C5A-4E07-8B03-27D5EB71EB03}"/>
              </a:ext>
            </a:extLst>
          </p:cNvPr>
          <p:cNvSpPr/>
          <p:nvPr/>
        </p:nvSpPr>
        <p:spPr>
          <a:xfrm>
            <a:off x="3119255" y="2449293"/>
            <a:ext cx="2355132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공장 자동화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0" name="Picture 2" descr="최초의 컴퓨터와 퍼스널 컴퓨터, 애플 역사의 시작">
            <a:extLst>
              <a:ext uri="{FF2B5EF4-FFF2-40B4-BE49-F238E27FC236}">
                <a16:creationId xmlns:a16="http://schemas.microsoft.com/office/drawing/2014/main" id="{EB8ACBF6-998A-4EEA-85E8-E004D59D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3" y="3205305"/>
            <a:ext cx="3049125" cy="348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Linear flat industrial manufacture conveyor machine  illustration. business product production process concept. Free Vector">
            <a:extLst>
              <a:ext uri="{FF2B5EF4-FFF2-40B4-BE49-F238E27FC236}">
                <a16:creationId xmlns:a16="http://schemas.microsoft.com/office/drawing/2014/main" id="{AB74C1C7-D535-4EA4-888E-950A5037C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9"/>
          <a:stretch/>
        </p:blipFill>
        <p:spPr bwMode="auto">
          <a:xfrm>
            <a:off x="3690602" y="2732694"/>
            <a:ext cx="6983389" cy="388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핸드폰의 발전 과정을 알아보자 : 네이버 블로그">
            <a:extLst>
              <a:ext uri="{FF2B5EF4-FFF2-40B4-BE49-F238E27FC236}">
                <a16:creationId xmlns:a16="http://schemas.microsoft.com/office/drawing/2014/main" id="{6D4F4333-2980-469E-9AFC-C333D120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538" y="2041204"/>
            <a:ext cx="5895231" cy="3477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30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32237" cy="400110"/>
            <a:chOff x="143742" y="1435101"/>
            <a:chExt cx="183223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174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산업혁명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산업혁명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0	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2512DB-5657-40B0-BFB6-55D626BC7B2F}"/>
              </a:ext>
            </a:extLst>
          </p:cNvPr>
          <p:cNvGrpSpPr/>
          <p:nvPr/>
        </p:nvGrpSpPr>
        <p:grpSpPr>
          <a:xfrm>
            <a:off x="623539" y="3033474"/>
            <a:ext cx="3257867" cy="3780532"/>
            <a:chOff x="8072399" y="2411219"/>
            <a:chExt cx="3696915" cy="353991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4B4E869-0C2D-4FBE-A10D-9922E4E0FE0A}"/>
                </a:ext>
              </a:extLst>
            </p:cNvPr>
            <p:cNvSpPr/>
            <p:nvPr/>
          </p:nvSpPr>
          <p:spPr>
            <a:xfrm>
              <a:off x="8112018" y="2411219"/>
              <a:ext cx="3539908" cy="3539910"/>
            </a:xfrm>
            <a:prstGeom prst="ellipse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A90507-234E-45A6-A4E8-F24EAD2F7410}"/>
                </a:ext>
              </a:extLst>
            </p:cNvPr>
            <p:cNvSpPr/>
            <p:nvPr/>
          </p:nvSpPr>
          <p:spPr>
            <a:xfrm>
              <a:off x="10544570" y="4115560"/>
              <a:ext cx="991558" cy="49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IoT</a:t>
              </a:r>
              <a:endParaRPr lang="ko-KR" altLang="en-US" sz="280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77AE02-0AD3-4624-989D-09CB66C6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2172" y="3627940"/>
              <a:ext cx="1299600" cy="12996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A4F4E4-5C5C-4D89-A8ED-E596B11735DC}"/>
                </a:ext>
              </a:extLst>
            </p:cNvPr>
            <p:cNvSpPr/>
            <p:nvPr/>
          </p:nvSpPr>
          <p:spPr>
            <a:xfrm>
              <a:off x="8428894" y="2960743"/>
              <a:ext cx="1271926" cy="49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로봇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E228EB6-4A21-417C-87D3-25B21F4545ED}"/>
                </a:ext>
              </a:extLst>
            </p:cNvPr>
            <p:cNvSpPr/>
            <p:nvPr/>
          </p:nvSpPr>
          <p:spPr>
            <a:xfrm>
              <a:off x="8072399" y="4181176"/>
              <a:ext cx="1271926" cy="49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AI</a:t>
              </a:r>
              <a:endParaRPr lang="ko-KR" altLang="en-US" sz="280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6EE3A73-63FD-49B1-A624-4341E7A1C5C1}"/>
                </a:ext>
              </a:extLst>
            </p:cNvPr>
            <p:cNvSpPr/>
            <p:nvPr/>
          </p:nvSpPr>
          <p:spPr>
            <a:xfrm>
              <a:off x="8708362" y="5072709"/>
              <a:ext cx="2475085" cy="49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3D </a:t>
              </a:r>
              <a:r>
                <a:rPr lang="ko-KR" altLang="en-US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프린팅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1E6C798-80E6-404E-BE5D-A06FD6004CB6}"/>
                </a:ext>
              </a:extLst>
            </p:cNvPr>
            <p:cNvSpPr/>
            <p:nvPr/>
          </p:nvSpPr>
          <p:spPr>
            <a:xfrm>
              <a:off x="9294229" y="2869651"/>
              <a:ext cx="2475085" cy="49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AR/VR</a:t>
              </a:r>
              <a:endParaRPr lang="ko-KR" altLang="en-US" sz="280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3128205-32F7-4EEB-AB10-D349B3E0A13E}"/>
              </a:ext>
            </a:extLst>
          </p:cNvPr>
          <p:cNvGrpSpPr/>
          <p:nvPr/>
        </p:nvGrpSpPr>
        <p:grpSpPr>
          <a:xfrm>
            <a:off x="4913029" y="2601518"/>
            <a:ext cx="5089736" cy="4333005"/>
            <a:chOff x="2947007" y="2054129"/>
            <a:chExt cx="5803886" cy="494097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C0CF518-E5D2-4CA4-AF69-7929ED3A5B56}"/>
                </a:ext>
              </a:extLst>
            </p:cNvPr>
            <p:cNvGrpSpPr/>
            <p:nvPr/>
          </p:nvGrpSpPr>
          <p:grpSpPr>
            <a:xfrm>
              <a:off x="2947007" y="2054129"/>
              <a:ext cx="5803886" cy="4940977"/>
              <a:chOff x="3220823" y="2412484"/>
              <a:chExt cx="4242318" cy="4242316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0F54295-BAC3-48DF-AA70-B7F6750D30F5}"/>
                  </a:ext>
                </a:extLst>
              </p:cNvPr>
              <p:cNvGrpSpPr/>
              <p:nvPr/>
            </p:nvGrpSpPr>
            <p:grpSpPr>
              <a:xfrm>
                <a:off x="3220823" y="2412484"/>
                <a:ext cx="4242318" cy="4242316"/>
                <a:chOff x="2591361" y="1693328"/>
                <a:chExt cx="4715430" cy="4715428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E682EC4-0B2D-4E32-9DBA-A6BFCD5DDE67}"/>
                    </a:ext>
                  </a:extLst>
                </p:cNvPr>
                <p:cNvSpPr/>
                <p:nvPr/>
              </p:nvSpPr>
              <p:spPr>
                <a:xfrm>
                  <a:off x="2784501" y="1886470"/>
                  <a:ext cx="4329152" cy="4329144"/>
                </a:xfrm>
                <a:prstGeom prst="ellipse">
                  <a:avLst/>
                </a:prstGeom>
                <a:noFill/>
                <a:ln w="31750">
                  <a:solidFill>
                    <a:srgbClr val="E6E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05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endParaRPr>
                </a:p>
              </p:txBody>
            </p: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6A994635-C454-4556-B5A0-8CB807C7FC83}"/>
                    </a:ext>
                  </a:extLst>
                </p:cNvPr>
                <p:cNvGrpSpPr/>
                <p:nvPr/>
              </p:nvGrpSpPr>
              <p:grpSpPr>
                <a:xfrm>
                  <a:off x="4886195" y="1693328"/>
                  <a:ext cx="271394" cy="4715428"/>
                  <a:chOff x="4890796" y="1765236"/>
                  <a:chExt cx="252704" cy="4390689"/>
                </a:xfrm>
              </p:grpSpPr>
              <p:sp>
                <p:nvSpPr>
                  <p:cNvPr id="38" name="화살표: 갈매기형 수장 37">
                    <a:extLst>
                      <a:ext uri="{FF2B5EF4-FFF2-40B4-BE49-F238E27FC236}">
                        <a16:creationId xmlns:a16="http://schemas.microsoft.com/office/drawing/2014/main" id="{7E7A8B73-695B-470A-8522-AD2F29A8F210}"/>
                      </a:ext>
                    </a:extLst>
                  </p:cNvPr>
                  <p:cNvSpPr/>
                  <p:nvPr/>
                </p:nvSpPr>
                <p:spPr>
                  <a:xfrm>
                    <a:off x="4890796" y="1765236"/>
                    <a:ext cx="252704" cy="359682"/>
                  </a:xfrm>
                  <a:prstGeom prst="chevron">
                    <a:avLst>
                      <a:gd name="adj" fmla="val 56533"/>
                    </a:avLst>
                  </a:prstGeom>
                  <a:solidFill>
                    <a:srgbClr val="E6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 latinLnBrk="0">
                      <a:spcBef>
                        <a:spcPts val="150"/>
                      </a:spcBef>
                      <a:tabLst>
                        <a:tab pos="53386" algn="l"/>
                        <a:tab pos="85416" algn="l"/>
                      </a:tabLst>
                    </a:pPr>
                    <a:endParaRPr lang="ko-KR" altLang="en-US" sz="2105" b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9" name="화살표: 갈매기형 수장 38">
                    <a:extLst>
                      <a:ext uri="{FF2B5EF4-FFF2-40B4-BE49-F238E27FC236}">
                        <a16:creationId xmlns:a16="http://schemas.microsoft.com/office/drawing/2014/main" id="{959D6079-86D7-4C59-9B52-63CC178DF8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890796" y="5796243"/>
                    <a:ext cx="252704" cy="359682"/>
                  </a:xfrm>
                  <a:prstGeom prst="chevron">
                    <a:avLst>
                      <a:gd name="adj" fmla="val 56533"/>
                    </a:avLst>
                  </a:prstGeom>
                  <a:solidFill>
                    <a:srgbClr val="E6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 latinLnBrk="0">
                      <a:spcBef>
                        <a:spcPts val="150"/>
                      </a:spcBef>
                      <a:tabLst>
                        <a:tab pos="53386" algn="l"/>
                        <a:tab pos="85416" algn="l"/>
                      </a:tabLst>
                    </a:pPr>
                    <a:endParaRPr lang="ko-KR" altLang="en-US" sz="2105" b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A40DA501-3141-47B4-B5D5-E247362DD54F}"/>
                    </a:ext>
                  </a:extLst>
                </p:cNvPr>
                <p:cNvGrpSpPr/>
                <p:nvPr/>
              </p:nvGrpSpPr>
              <p:grpSpPr>
                <a:xfrm rot="16200000">
                  <a:off x="4813379" y="1693327"/>
                  <a:ext cx="271394" cy="4715430"/>
                  <a:chOff x="4890796" y="1765236"/>
                  <a:chExt cx="252704" cy="4390689"/>
                </a:xfrm>
              </p:grpSpPr>
              <p:sp>
                <p:nvSpPr>
                  <p:cNvPr id="36" name="화살표: 갈매기형 수장 35">
                    <a:extLst>
                      <a:ext uri="{FF2B5EF4-FFF2-40B4-BE49-F238E27FC236}">
                        <a16:creationId xmlns:a16="http://schemas.microsoft.com/office/drawing/2014/main" id="{13998F9D-B952-4B87-8747-454D234B7C85}"/>
                      </a:ext>
                    </a:extLst>
                  </p:cNvPr>
                  <p:cNvSpPr/>
                  <p:nvPr/>
                </p:nvSpPr>
                <p:spPr>
                  <a:xfrm>
                    <a:off x="4890796" y="1765236"/>
                    <a:ext cx="252704" cy="359682"/>
                  </a:xfrm>
                  <a:prstGeom prst="chevron">
                    <a:avLst>
                      <a:gd name="adj" fmla="val 56533"/>
                    </a:avLst>
                  </a:prstGeom>
                  <a:solidFill>
                    <a:srgbClr val="E6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 latinLnBrk="0">
                      <a:spcBef>
                        <a:spcPts val="150"/>
                      </a:spcBef>
                      <a:tabLst>
                        <a:tab pos="53386" algn="l"/>
                        <a:tab pos="85416" algn="l"/>
                      </a:tabLst>
                    </a:pPr>
                    <a:endParaRPr lang="ko-KR" altLang="en-US" sz="2105" b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7" name="화살표: 갈매기형 수장 36">
                    <a:extLst>
                      <a:ext uri="{FF2B5EF4-FFF2-40B4-BE49-F238E27FC236}">
                        <a16:creationId xmlns:a16="http://schemas.microsoft.com/office/drawing/2014/main" id="{37F2B9B3-5C1F-4B34-B314-945EC0DF77E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890796" y="5796243"/>
                    <a:ext cx="252704" cy="359682"/>
                  </a:xfrm>
                  <a:prstGeom prst="chevron">
                    <a:avLst>
                      <a:gd name="adj" fmla="val 56533"/>
                    </a:avLst>
                  </a:prstGeom>
                  <a:solidFill>
                    <a:srgbClr val="E6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 latinLnBrk="0">
                      <a:spcBef>
                        <a:spcPts val="150"/>
                      </a:spcBef>
                      <a:tabLst>
                        <a:tab pos="53386" algn="l"/>
                        <a:tab pos="85416" algn="l"/>
                      </a:tabLst>
                    </a:pPr>
                    <a:endParaRPr lang="ko-KR" altLang="en-US" sz="2105" b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</p:grp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5FA56A8B-DC74-4051-B42B-45ED8E24749B}"/>
                  </a:ext>
                </a:extLst>
              </p:cNvPr>
              <p:cNvSpPr/>
              <p:nvPr/>
            </p:nvSpPr>
            <p:spPr>
              <a:xfrm>
                <a:off x="3263948" y="2563497"/>
                <a:ext cx="1352092" cy="1586033"/>
              </a:xfrm>
              <a:prstGeom prst="ellipse">
                <a:avLst/>
              </a:prstGeom>
              <a:solidFill>
                <a:srgbClr val="1A3177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50"/>
                  </a:spcBef>
                  <a:tabLst>
                    <a:tab pos="53386" algn="l"/>
                    <a:tab pos="85416" algn="l"/>
                  </a:tabLst>
                </a:pPr>
                <a:r>
                  <a:rPr lang="ko-KR" altLang="en-US" sz="1754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자기주도적</a:t>
                </a:r>
                <a:endParaRPr lang="en-US" altLang="ko-KR" sz="1754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7DD315A-CB90-4BFD-A2EC-BA015F11169A}"/>
                  </a:ext>
                </a:extLst>
              </p:cNvPr>
              <p:cNvSpPr/>
              <p:nvPr/>
            </p:nvSpPr>
            <p:spPr>
              <a:xfrm>
                <a:off x="5944988" y="2563497"/>
                <a:ext cx="1352092" cy="1586033"/>
              </a:xfrm>
              <a:prstGeom prst="ellipse">
                <a:avLst/>
              </a:prstGeom>
              <a:solidFill>
                <a:srgbClr val="4AAAF7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50"/>
                  </a:spcBef>
                  <a:tabLst>
                    <a:tab pos="53386" algn="l"/>
                    <a:tab pos="85416" algn="l"/>
                  </a:tabLst>
                </a:pPr>
                <a:r>
                  <a:rPr lang="ko-KR" altLang="en-US" sz="1754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창의력</a:t>
                </a:r>
                <a:endParaRPr lang="en-US" altLang="ko-KR" sz="1754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F61BD0E-C91F-4C26-9140-B819AA1837AD}"/>
                  </a:ext>
                </a:extLst>
              </p:cNvPr>
              <p:cNvSpPr/>
              <p:nvPr/>
            </p:nvSpPr>
            <p:spPr>
              <a:xfrm>
                <a:off x="3263948" y="4829487"/>
                <a:ext cx="1352092" cy="1586033"/>
              </a:xfrm>
              <a:prstGeom prst="ellipse">
                <a:avLst/>
              </a:prstGeom>
              <a:solidFill>
                <a:srgbClr val="4AAAF7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50"/>
                  </a:spcBef>
                  <a:tabLst>
                    <a:tab pos="53386" algn="l"/>
                    <a:tab pos="85416" algn="l"/>
                  </a:tabLst>
                </a:pPr>
                <a:r>
                  <a:rPr lang="ko-KR" altLang="en-US" sz="1754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문제해결력</a:t>
                </a:r>
                <a:endParaRPr lang="en-US" altLang="ko-KR" sz="1754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F146380-E074-498D-A2DB-0AB14B1D9A5E}"/>
                  </a:ext>
                </a:extLst>
              </p:cNvPr>
              <p:cNvSpPr/>
              <p:nvPr/>
            </p:nvSpPr>
            <p:spPr>
              <a:xfrm>
                <a:off x="5944988" y="4829487"/>
                <a:ext cx="1352092" cy="1586033"/>
              </a:xfrm>
              <a:prstGeom prst="ellipse">
                <a:avLst/>
              </a:prstGeom>
              <a:solidFill>
                <a:srgbClr val="1A3177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50"/>
                  </a:spcBef>
                  <a:tabLst>
                    <a:tab pos="53386" algn="l"/>
                    <a:tab pos="85416" algn="l"/>
                  </a:tabLst>
                </a:pPr>
                <a:r>
                  <a:rPr lang="ko-KR" altLang="en-US" sz="1754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탐구심</a:t>
                </a:r>
                <a:endParaRPr lang="en-US" altLang="ko-KR" sz="1754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47533AA-9F39-4996-9FD6-DA19F276BDBF}"/>
                </a:ext>
              </a:extLst>
            </p:cNvPr>
            <p:cNvSpPr/>
            <p:nvPr/>
          </p:nvSpPr>
          <p:spPr>
            <a:xfrm>
              <a:off x="4777141" y="3422865"/>
              <a:ext cx="2143620" cy="2143610"/>
            </a:xfrm>
            <a:prstGeom prst="ellipse">
              <a:avLst/>
            </a:prstGeom>
            <a:solidFill>
              <a:srgbClr val="F9D83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50"/>
                </a:spcBef>
                <a:tabLst>
                  <a:tab pos="53386" algn="l"/>
                  <a:tab pos="85416" algn="l"/>
                </a:tabLst>
              </a:pPr>
              <a:r>
                <a:rPr lang="ko-KR" altLang="en-US" sz="2456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융합적</a:t>
              </a:r>
              <a:endParaRPr lang="en-US" altLang="ko-KR" sz="2456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>
                <a:spcBef>
                  <a:spcPts val="150"/>
                </a:spcBef>
                <a:tabLst>
                  <a:tab pos="53386" algn="l"/>
                  <a:tab pos="85416" algn="l"/>
                </a:tabLst>
              </a:pPr>
              <a:r>
                <a:rPr lang="ko-KR" altLang="en-US" sz="2456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인재</a:t>
              </a:r>
              <a:endParaRPr lang="en-US" altLang="ko-KR" sz="2456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0" name="슬라이드 번호 개체 틀 1">
            <a:extLst>
              <a:ext uri="{FF2B5EF4-FFF2-40B4-BE49-F238E27FC236}">
                <a16:creationId xmlns:a16="http://schemas.microsoft.com/office/drawing/2014/main" id="{9DF4CED5-91FC-45BC-A0AB-C488AD11789C}"/>
              </a:ext>
            </a:extLst>
          </p:cNvPr>
          <p:cNvSpPr txBox="1">
            <a:spLocks/>
          </p:cNvSpPr>
          <p:nvPr/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D81B7A-2849-4A1C-BD8C-E320B2A00EA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75DB80-068E-4D5D-AB14-B3D2C5B3CB8F}"/>
              </a:ext>
            </a:extLst>
          </p:cNvPr>
          <p:cNvSpPr/>
          <p:nvPr/>
        </p:nvSpPr>
        <p:spPr>
          <a:xfrm>
            <a:off x="176965" y="1811965"/>
            <a:ext cx="2589170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4</a:t>
            </a:r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차 산업혁명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4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432041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텐서플로우</a:t>
            </a:r>
            <a:endParaRPr lang="en-US" altLang="ko-KR" sz="6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  <a:p>
            <a:r>
              <a:rPr lang="en-US" altLang="ko-KR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mnist</a:t>
            </a:r>
            <a:r>
              <a:rPr lang="en-US" altLang="ko-KR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(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글자</a:t>
            </a:r>
            <a:r>
              <a:rPr lang="en-US" altLang="ko-KR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)</a:t>
            </a:r>
            <a:endParaRPr lang="ko-KR" altLang="en-US" sz="6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6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05EBE5-303F-4CD0-A000-D1A63034C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9" y="4019549"/>
            <a:ext cx="2505075" cy="1344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A92DE6-601B-4EDA-B567-2645ABD7F149}"/>
              </a:ext>
            </a:extLst>
          </p:cNvPr>
          <p:cNvSpPr txBox="1"/>
          <p:nvPr/>
        </p:nvSpPr>
        <p:spPr>
          <a:xfrm>
            <a:off x="3444712" y="4019549"/>
            <a:ext cx="5516408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구글이 </a:t>
            </a:r>
            <a:r>
              <a:rPr lang="en-US" altLang="ko-KR" dirty="0"/>
              <a:t>2011</a:t>
            </a:r>
            <a:r>
              <a:rPr lang="ko-KR" altLang="en-US" dirty="0"/>
              <a:t>년 개발</a:t>
            </a:r>
            <a:r>
              <a:rPr lang="en-US" altLang="ko-KR" dirty="0"/>
              <a:t>, 2015</a:t>
            </a:r>
            <a:r>
              <a:rPr lang="ko-KR" altLang="en-US" dirty="0"/>
              <a:t>년 오픈소스로 공개한 기계 학습 라이브러리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EC21E1-91FC-4186-B386-4CD33B4FE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97" y="2553559"/>
            <a:ext cx="2505075" cy="1228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0E9D5-9F7D-4551-AC2B-288C3A8CCC55}"/>
              </a:ext>
            </a:extLst>
          </p:cNvPr>
          <p:cNvSpPr txBox="1"/>
          <p:nvPr/>
        </p:nvSpPr>
        <p:spPr>
          <a:xfrm>
            <a:off x="3444712" y="2472346"/>
            <a:ext cx="5211608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프로그래밍 언어 중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타 언어에 비해 간결하고 확장성이 높아 많이 사용 됨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FBA4658-4AB7-41A9-B8C7-D8E0BAAE2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97" y="5797176"/>
            <a:ext cx="2643415" cy="1362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2ADD47-176F-4F77-988D-91A4F4C74F18}"/>
              </a:ext>
            </a:extLst>
          </p:cNvPr>
          <p:cNvSpPr txBox="1"/>
          <p:nvPr/>
        </p:nvSpPr>
        <p:spPr>
          <a:xfrm>
            <a:off x="3444712" y="5797176"/>
            <a:ext cx="5760248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기반 어플리케이션으로 </a:t>
            </a:r>
            <a:r>
              <a:rPr lang="ko-KR" altLang="en-US"/>
              <a:t>웹에서 동작함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59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BC3036-2069-4992-B8DF-3B8823C13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51" y="2170112"/>
            <a:ext cx="3876675" cy="16097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2E1F2F-4BE8-4D3E-84C6-741A453CDE1C}"/>
              </a:ext>
            </a:extLst>
          </p:cNvPr>
          <p:cNvSpPr txBox="1"/>
          <p:nvPr/>
        </p:nvSpPr>
        <p:spPr>
          <a:xfrm>
            <a:off x="5345906" y="2476376"/>
            <a:ext cx="39606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Colaboratory</a:t>
            </a:r>
            <a:r>
              <a:rPr lang="ko-KR" altLang="en-US" dirty="0"/>
              <a:t> 줄여 </a:t>
            </a:r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이라 부르며 브라우저에서 </a:t>
            </a:r>
            <a:r>
              <a:rPr lang="en-US" altLang="ko-KR" dirty="0"/>
              <a:t>python</a:t>
            </a:r>
            <a:r>
              <a:rPr lang="ko-KR" altLang="en-US" dirty="0"/>
              <a:t>을 사용 할 수 있으며  어디서든 프로그램을 공유</a:t>
            </a:r>
            <a:r>
              <a:rPr lang="en-US" altLang="ko-KR" dirty="0"/>
              <a:t>, </a:t>
            </a:r>
            <a:r>
              <a:rPr lang="ko-KR" altLang="en-US" dirty="0"/>
              <a:t>활용 할 수 있음</a:t>
            </a:r>
            <a:endParaRPr lang="en-US" altLang="ko-KR" dirty="0"/>
          </a:p>
          <a:p>
            <a:r>
              <a:rPr lang="ko-KR" altLang="en-US" dirty="0"/>
              <a:t>컴퓨터 설치 구성이 필요 없음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2407314-9630-4A94-8A86-0062A6AD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98" y="4114738"/>
            <a:ext cx="9401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5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1757</TotalTime>
  <Words>666</Words>
  <Application>Microsoft Office PowerPoint</Application>
  <PresentationFormat>사용자 지정</PresentationFormat>
  <Paragraphs>302</Paragraphs>
  <Slides>37</Slides>
  <Notes>29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Arial Unicode MS</vt:lpstr>
      <vt:lpstr>charter</vt:lpstr>
      <vt:lpstr>나눔고딕</vt:lpstr>
      <vt:lpstr>맑은 고딕</vt:lpstr>
      <vt:lpstr>Arial</vt:lpstr>
      <vt:lpstr>Calibri</vt:lpstr>
      <vt:lpstr>Calibri Light</vt:lpstr>
      <vt:lpstr>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Jean</cp:lastModifiedBy>
  <cp:revision>269</cp:revision>
  <dcterms:created xsi:type="dcterms:W3CDTF">2019-12-13T00:37:28Z</dcterms:created>
  <dcterms:modified xsi:type="dcterms:W3CDTF">2024-03-05T01:00:41Z</dcterms:modified>
</cp:coreProperties>
</file>